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notesSlide+xml" PartName="/ppt/notesSlides/notesSlide8.xml"/>
  <Override ContentType="application/vnd.openxmlformats-officedocument.presentationml.notesSlide+xml" PartName="/ppt/notesSlides/notesSlide9.xml"/>
  <Override ContentType="application/vnd.openxmlformats-officedocument.presentationml.notesSlide+xml" PartName="/ppt/notesSlides/notesSlide10.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13.xml"/>
  <Override ContentType="application/vnd.openxmlformats-officedocument.presentationml.notesSlide+xml" PartName="/ppt/notesSlides/notesSlide14.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21"/>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x="18288000" cy="10287000"/>
  <p:notesSz cx="6858000" cy="9144000"/>
  <p:embeddedFontLst>
    <p:embeddedFont>
      <p:font typeface="Evolventa Bold" charset="1" panose="020B0702020202020204"/>
      <p:regular r:id="rId24"/>
    </p:embeddedFont>
    <p:embeddedFont>
      <p:font typeface="Arimo" charset="1" panose="020B0604020202020204"/>
      <p:regular r:id="rId27"/>
    </p:embeddedFont>
    <p:embeddedFont>
      <p:font typeface="TT Rounds Condensed Italics" charset="1" panose="02000506030000090003"/>
      <p:regular r:id="rId29"/>
    </p:embeddedFont>
    <p:embeddedFont>
      <p:font typeface="TT Rounds Condensed" charset="1" panose="02000506030000020003"/>
      <p:regular r:id="rId30"/>
    </p:embeddedFont>
    <p:embeddedFont>
      <p:font typeface="Evolventa" charset="1" panose="020B0502020202020204"/>
      <p:regular r:id="rId34"/>
    </p:embeddedFont>
    <p:embeddedFont>
      <p:font typeface="Arial Bold" charset="1" panose="020B0802020202020204"/>
      <p:regular r:id="rId3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notesMasters/notesMaster1.xml" Type="http://schemas.openxmlformats.org/officeDocument/2006/relationships/notesMaster"/><Relationship Id="rId22" Target="theme/theme2.xml" Type="http://schemas.openxmlformats.org/officeDocument/2006/relationships/theme"/><Relationship Id="rId23" Target="notesSlides/notesSlide1.xml" Type="http://schemas.openxmlformats.org/officeDocument/2006/relationships/notesSlide"/><Relationship Id="rId24" Target="fonts/font24.fntdata" Type="http://schemas.openxmlformats.org/officeDocument/2006/relationships/font"/><Relationship Id="rId25" Target="notesSlides/notesSlide2.xml" Type="http://schemas.openxmlformats.org/officeDocument/2006/relationships/notesSlide"/><Relationship Id="rId26" Target="notesSlides/notesSlide3.xml" Type="http://schemas.openxmlformats.org/officeDocument/2006/relationships/notesSlide"/><Relationship Id="rId27" Target="fonts/font27.fntdata" Type="http://schemas.openxmlformats.org/officeDocument/2006/relationships/font"/><Relationship Id="rId28" Target="notesSlides/notesSlide4.xml" Type="http://schemas.openxmlformats.org/officeDocument/2006/relationships/notesSlide"/><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notesSlides/notesSlide5.xml" Type="http://schemas.openxmlformats.org/officeDocument/2006/relationships/notesSlide"/><Relationship Id="rId32" Target="notesSlides/notesSlide6.xml" Type="http://schemas.openxmlformats.org/officeDocument/2006/relationships/notesSlide"/><Relationship Id="rId33" Target="notesSlides/notesSlide7.xml" Type="http://schemas.openxmlformats.org/officeDocument/2006/relationships/notesSlide"/><Relationship Id="rId34" Target="fonts/font34.fntdata" Type="http://schemas.openxmlformats.org/officeDocument/2006/relationships/font"/><Relationship Id="rId35" Target="fonts/font35.fntdata" Type="http://schemas.openxmlformats.org/officeDocument/2006/relationships/font"/><Relationship Id="rId36" Target="notesSlides/notesSlide8.xml" Type="http://schemas.openxmlformats.org/officeDocument/2006/relationships/notesSlide"/><Relationship Id="rId37" Target="notesSlides/notesSlide9.xml" Type="http://schemas.openxmlformats.org/officeDocument/2006/relationships/notesSlide"/><Relationship Id="rId38" Target="notesSlides/notesSlide10.xml" Type="http://schemas.openxmlformats.org/officeDocument/2006/relationships/notesSlide"/><Relationship Id="rId39" Target="notesSlides/notesSlide11.xml" Type="http://schemas.openxmlformats.org/officeDocument/2006/relationships/notesSlide"/><Relationship Id="rId4" Target="theme/theme1.xml" Type="http://schemas.openxmlformats.org/officeDocument/2006/relationships/theme"/><Relationship Id="rId40" Target="notesSlides/notesSlide12.xml" Type="http://schemas.openxmlformats.org/officeDocument/2006/relationships/notesSlide"/><Relationship Id="rId41" Target="notesSlides/notesSlide13.xml" Type="http://schemas.openxmlformats.org/officeDocument/2006/relationships/notesSlide"/><Relationship Id="rId42" Target="notesSlides/notesSlide14.xml" Type="http://schemas.openxmlformats.org/officeDocument/2006/relationships/notesSlid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xml" Type="http://schemas.openxmlformats.org/officeDocument/2006/relationships/slide"/></Relationships>
</file>

<file path=ppt/notesSlides/_rels/notesSlide10.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0.xml" Type="http://schemas.openxmlformats.org/officeDocument/2006/relationships/slide"/></Relationships>
</file>

<file path=ppt/notesSlides/_rels/notesSlide1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1.xml" Type="http://schemas.openxmlformats.org/officeDocument/2006/relationships/slide"/></Relationships>
</file>

<file path=ppt/notesSlides/_rels/notesSlide1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2.xml" Type="http://schemas.openxmlformats.org/officeDocument/2006/relationships/slide"/></Relationships>
</file>

<file path=ppt/notesSlides/_rels/notesSlide1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4.xml" Type="http://schemas.openxmlformats.org/officeDocument/2006/relationships/slide"/></Relationships>
</file>

<file path=ppt/notesSlides/_rels/notesSlide1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5.xml" Type="http://schemas.openxmlformats.org/officeDocument/2006/relationships/slide"/></Relationships>
</file>

<file path=ppt/notesSlides/_rels/notesSlide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xml" Type="http://schemas.openxmlformats.org/officeDocument/2006/relationships/slide"/></Relationships>
</file>

<file path=ppt/notesSlides/_rels/notesSlide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xml" Type="http://schemas.openxmlformats.org/officeDocument/2006/relationships/slide"/></Relationships>
</file>

<file path=ppt/notesSlides/_rels/notesSlide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xml" Type="http://schemas.openxmlformats.org/officeDocument/2006/relationships/slide"/></Relationships>
</file>

<file path=ppt/notesSlides/_rels/notesSlide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5.xml" Type="http://schemas.openxmlformats.org/officeDocument/2006/relationships/slide"/></Relationships>
</file>

<file path=ppt/notesSlides/_rels/notesSlide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6.xml" Type="http://schemas.openxmlformats.org/officeDocument/2006/relationships/slide"/></Relationships>
</file>

<file path=ppt/notesSlides/_rels/notesSlide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7.xml" Type="http://schemas.openxmlformats.org/officeDocument/2006/relationships/slide"/></Relationships>
</file>

<file path=ppt/notesSlides/_rels/notesSlide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8.xml" Type="http://schemas.openxmlformats.org/officeDocument/2006/relationships/slide"/></Relationships>
</file>

<file path=ppt/notesSlides/_rels/notesSlide9.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9.xml" Type="http://schemas.openxmlformats.org/officeDocument/2006/relationships/slide"/></Relationships>
</file>

<file path=ppt/notesSlides/notesSlide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0.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2.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3.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4.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3.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4.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5.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6.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7.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8.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9.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1.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0.xml" Type="http://schemas.openxmlformats.org/officeDocument/2006/relationships/notesSlide"/><Relationship Id="rId3" Target="../media/image3.png" Type="http://schemas.openxmlformats.org/officeDocument/2006/relationships/image"/><Relationship Id="rId4" Target="../media/image4.png" Type="http://schemas.openxmlformats.org/officeDocument/2006/relationships/image"/><Relationship Id="rId5" Target="../media/image13.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1.xml" Type="http://schemas.openxmlformats.org/officeDocument/2006/relationships/notesSlide"/><Relationship Id="rId3" Target="../media/image3.png" Type="http://schemas.openxmlformats.org/officeDocument/2006/relationships/image"/><Relationship Id="rId4" Target="../media/image4.png" Type="http://schemas.openxmlformats.org/officeDocument/2006/relationships/image"/><Relationship Id="rId5" Target="../media/image14.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2.xml" Type="http://schemas.openxmlformats.org/officeDocument/2006/relationships/notesSlide"/><Relationship Id="rId3" Target="../media/image3.png" Type="http://schemas.openxmlformats.org/officeDocument/2006/relationships/image"/><Relationship Id="rId4" Target="../media/image4.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3.xml" Type="http://schemas.openxmlformats.org/officeDocument/2006/relationships/notesSlide"/><Relationship Id="rId3" Target="../media/image15.png" Type="http://schemas.openxmlformats.org/officeDocument/2006/relationships/image"/><Relationship Id="rId4" Target="../media/image4.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4.xml" Type="http://schemas.openxmlformats.org/officeDocument/2006/relationships/notesSlide"/><Relationship Id="rId3" Target="../media/image16.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 Id="rId3" Target="../media/image1.png" Type="http://schemas.openxmlformats.org/officeDocument/2006/relationships/image"/><Relationship Id="rId4" Target="../media/image2.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xml" Type="http://schemas.openxmlformats.org/officeDocument/2006/relationships/notesSlide"/><Relationship Id="rId3" Target="../media/image3.png" Type="http://schemas.openxmlformats.org/officeDocument/2006/relationships/image"/><Relationship Id="rId4" Target="../media/image4.png" Type="http://schemas.openxmlformats.org/officeDocument/2006/relationships/image"/><Relationship Id="rId5" Target="../media/image5.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png" Type="http://schemas.openxmlformats.org/officeDocument/2006/relationships/image"/><Relationship Id="rId2" Target="../notesSlides/notesSlide4.xml" Type="http://schemas.openxmlformats.org/officeDocument/2006/relationships/notesSlide"/><Relationship Id="rId3" Target="../media/image3.png" Type="http://schemas.openxmlformats.org/officeDocument/2006/relationships/image"/><Relationship Id="rId4" Target="../media/image4.png" Type="http://schemas.openxmlformats.org/officeDocument/2006/relationships/image"/><Relationship Id="rId5" Target="../media/image6.png" Type="http://schemas.openxmlformats.org/officeDocument/2006/relationships/image"/><Relationship Id="rId6" Target="../media/image7.png" Type="http://schemas.openxmlformats.org/officeDocument/2006/relationships/image"/><Relationship Id="rId7" Target="../media/image8.png" Type="http://schemas.openxmlformats.org/officeDocument/2006/relationships/image"/><Relationship Id="rId8" Target="../media/image9.png" Type="http://schemas.openxmlformats.org/officeDocument/2006/relationships/image"/><Relationship Id="rId9" Target="../media/image10.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5.xml" Type="http://schemas.openxmlformats.org/officeDocument/2006/relationships/notesSlide"/><Relationship Id="rId3" Target="../media/image3.png" Type="http://schemas.openxmlformats.org/officeDocument/2006/relationships/image"/><Relationship Id="rId4" Target="../media/image4.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6.xml" Type="http://schemas.openxmlformats.org/officeDocument/2006/relationships/notesSlide"/><Relationship Id="rId3" Target="../media/image3.png" Type="http://schemas.openxmlformats.org/officeDocument/2006/relationships/image"/><Relationship Id="rId4" Target="../media/image4.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7.xml" Type="http://schemas.openxmlformats.org/officeDocument/2006/relationships/notesSlide"/><Relationship Id="rId3" Target="../media/image3.png" Type="http://schemas.openxmlformats.org/officeDocument/2006/relationships/image"/><Relationship Id="rId4" Target="../media/image4.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8.xml" Type="http://schemas.openxmlformats.org/officeDocument/2006/relationships/notesSlide"/><Relationship Id="rId3" Target="../media/image3.png" Type="http://schemas.openxmlformats.org/officeDocument/2006/relationships/image"/><Relationship Id="rId4" Target="../media/image4.png" Type="http://schemas.openxmlformats.org/officeDocument/2006/relationships/image"/><Relationship Id="rId5" Target="../media/image12.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9.xml" Type="http://schemas.openxmlformats.org/officeDocument/2006/relationships/notesSlide"/><Relationship Id="rId3" Target="../media/image4.png" Type="http://schemas.openxmlformats.org/officeDocument/2006/relationships/image"/><Relationship Id="rId4" Target="https://drive.google.com/file/d/1Ys_OdughDqFrDDPWipeL0QjlIS6yMS5U/view?usp=sharing" TargetMode="External" Type="http://schemas.openxmlformats.org/officeDocument/2006/relationships/hyperlink"/></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2B0348"/>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17" b="0"/>
            </a:stretch>
          </a:blipFill>
        </p:spPr>
      </p:sp>
      <p:sp>
        <p:nvSpPr>
          <p:cNvPr name="TextBox 3" id="3"/>
          <p:cNvSpPr txBox="true"/>
          <p:nvPr/>
        </p:nvSpPr>
        <p:spPr>
          <a:xfrm rot="0">
            <a:off x="594787" y="559712"/>
            <a:ext cx="11802900" cy="3415750"/>
          </a:xfrm>
          <a:prstGeom prst="rect">
            <a:avLst/>
          </a:prstGeom>
        </p:spPr>
        <p:txBody>
          <a:bodyPr anchor="t" rtlCol="false" tIns="0" lIns="0" bIns="0" rIns="0">
            <a:spAutoFit/>
          </a:bodyPr>
          <a:lstStyle/>
          <a:p>
            <a:pPr algn="l">
              <a:lnSpc>
                <a:spcPts val="11340"/>
              </a:lnSpc>
            </a:pPr>
            <a:r>
              <a:rPr lang="en-US" b="true" sz="10500" spc="-50">
                <a:solidFill>
                  <a:srgbClr val="0BE1FF"/>
                </a:solidFill>
                <a:latin typeface="Evolventa Bold"/>
                <a:ea typeface="Evolventa Bold"/>
                <a:cs typeface="Evolventa Bold"/>
                <a:sym typeface="Evolventa Bold"/>
              </a:rPr>
              <a:t>Proyecto: Bermellona</a:t>
            </a:r>
          </a:p>
        </p:txBody>
      </p:sp>
      <p:sp>
        <p:nvSpPr>
          <p:cNvPr name="TextBox 4" id="4"/>
          <p:cNvSpPr txBox="true"/>
          <p:nvPr/>
        </p:nvSpPr>
        <p:spPr>
          <a:xfrm rot="0">
            <a:off x="594788" y="2700613"/>
            <a:ext cx="10252699" cy="1822704"/>
          </a:xfrm>
          <a:prstGeom prst="rect">
            <a:avLst/>
          </a:prstGeom>
        </p:spPr>
        <p:txBody>
          <a:bodyPr anchor="t" rtlCol="false" tIns="0" lIns="0" bIns="0" rIns="0">
            <a:spAutoFit/>
          </a:bodyPr>
          <a:lstStyle/>
          <a:p>
            <a:pPr algn="l">
              <a:lnSpc>
                <a:spcPts val="7776"/>
              </a:lnSpc>
            </a:pPr>
          </a:p>
          <a:p>
            <a:pPr algn="l">
              <a:lnSpc>
                <a:spcPts val="4860"/>
              </a:lnSpc>
            </a:pPr>
            <a:r>
              <a:rPr lang="en-US" b="true" sz="4500" spc="-21">
                <a:solidFill>
                  <a:srgbClr val="FFFFFF"/>
                </a:solidFill>
                <a:latin typeface="Evolventa Bold"/>
                <a:ea typeface="Evolventa Bold"/>
                <a:cs typeface="Evolventa Bold"/>
                <a:sym typeface="Evolventa Bold"/>
              </a:rPr>
              <a:t>Presentación final de Capstone</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2B0348"/>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17" b="0"/>
            </a:stretch>
          </a:blipFill>
        </p:spPr>
      </p:sp>
      <p:grpSp>
        <p:nvGrpSpPr>
          <p:cNvPr name="Group 3" id="3"/>
          <p:cNvGrpSpPr/>
          <p:nvPr/>
        </p:nvGrpSpPr>
        <p:grpSpPr>
          <a:xfrm rot="0">
            <a:off x="-532276" y="0"/>
            <a:ext cx="19363415" cy="1434324"/>
            <a:chOff x="0" y="0"/>
            <a:chExt cx="5099830" cy="377764"/>
          </a:xfrm>
        </p:grpSpPr>
        <p:sp>
          <p:nvSpPr>
            <p:cNvPr name="Freeform 4" id="4"/>
            <p:cNvSpPr/>
            <p:nvPr/>
          </p:nvSpPr>
          <p:spPr>
            <a:xfrm flipH="false" flipV="false" rot="0">
              <a:off x="0" y="0"/>
              <a:ext cx="5099829" cy="377764"/>
            </a:xfrm>
            <a:custGeom>
              <a:avLst/>
              <a:gdLst/>
              <a:ahLst/>
              <a:cxnLst/>
              <a:rect r="r" b="b" t="t" l="l"/>
              <a:pathLst>
                <a:path h="377764" w="5099829">
                  <a:moveTo>
                    <a:pt x="11595" y="0"/>
                  </a:moveTo>
                  <a:lnTo>
                    <a:pt x="5088235" y="0"/>
                  </a:lnTo>
                  <a:cubicBezTo>
                    <a:pt x="5094638" y="0"/>
                    <a:pt x="5099829" y="5191"/>
                    <a:pt x="5099829" y="11595"/>
                  </a:cubicBezTo>
                  <a:lnTo>
                    <a:pt x="5099829" y="366170"/>
                  </a:lnTo>
                  <a:cubicBezTo>
                    <a:pt x="5099829" y="372573"/>
                    <a:pt x="5094638" y="377764"/>
                    <a:pt x="5088235" y="377764"/>
                  </a:cubicBezTo>
                  <a:lnTo>
                    <a:pt x="11595" y="377764"/>
                  </a:lnTo>
                  <a:cubicBezTo>
                    <a:pt x="8520" y="377764"/>
                    <a:pt x="5571" y="376543"/>
                    <a:pt x="3396" y="374368"/>
                  </a:cubicBezTo>
                  <a:cubicBezTo>
                    <a:pt x="1222" y="372194"/>
                    <a:pt x="0" y="369245"/>
                    <a:pt x="0" y="366170"/>
                  </a:cubicBezTo>
                  <a:lnTo>
                    <a:pt x="0" y="11595"/>
                  </a:lnTo>
                  <a:cubicBezTo>
                    <a:pt x="0" y="5191"/>
                    <a:pt x="5191" y="0"/>
                    <a:pt x="11595" y="0"/>
                  </a:cubicBezTo>
                  <a:close/>
                </a:path>
              </a:pathLst>
            </a:custGeom>
            <a:solidFill>
              <a:srgbClr val="FFFFFF"/>
            </a:solidFill>
          </p:spPr>
        </p:sp>
        <p:sp>
          <p:nvSpPr>
            <p:cNvPr name="TextBox 5" id="5"/>
            <p:cNvSpPr txBox="true"/>
            <p:nvPr/>
          </p:nvSpPr>
          <p:spPr>
            <a:xfrm>
              <a:off x="0" y="-19050"/>
              <a:ext cx="5099830" cy="396814"/>
            </a:xfrm>
            <a:prstGeom prst="rect">
              <a:avLst/>
            </a:prstGeom>
          </p:spPr>
          <p:txBody>
            <a:bodyPr anchor="ctr" rtlCol="false" tIns="50800" lIns="50800" bIns="50800" rIns="50800"/>
            <a:lstStyle/>
            <a:p>
              <a:pPr algn="ctr">
                <a:lnSpc>
                  <a:spcPts val="2268"/>
                </a:lnSpc>
              </a:pPr>
            </a:p>
          </p:txBody>
        </p:sp>
      </p:grpSp>
      <p:sp>
        <p:nvSpPr>
          <p:cNvPr name="TextBox 6" id="6"/>
          <p:cNvSpPr txBox="true"/>
          <p:nvPr/>
        </p:nvSpPr>
        <p:spPr>
          <a:xfrm rot="0">
            <a:off x="199990" y="172379"/>
            <a:ext cx="14560500" cy="990981"/>
          </a:xfrm>
          <a:prstGeom prst="rect">
            <a:avLst/>
          </a:prstGeom>
        </p:spPr>
        <p:txBody>
          <a:bodyPr anchor="t" rtlCol="false" tIns="0" lIns="0" bIns="0" rIns="0">
            <a:spAutoFit/>
          </a:bodyPr>
          <a:lstStyle/>
          <a:p>
            <a:pPr algn="l">
              <a:lnSpc>
                <a:spcPts val="4536"/>
              </a:lnSpc>
            </a:pPr>
            <a:r>
              <a:rPr lang="en-US" sz="4200" spc="-16" b="true">
                <a:solidFill>
                  <a:srgbClr val="2B0348"/>
                </a:solidFill>
                <a:latin typeface="Evolventa Bold"/>
                <a:ea typeface="Evolventa Bold"/>
                <a:cs typeface="Evolventa Bold"/>
                <a:sym typeface="Evolventa Bold"/>
              </a:rPr>
              <a:t>Modelo de datos</a:t>
            </a:r>
          </a:p>
          <a:p>
            <a:pPr algn="l">
              <a:lnSpc>
                <a:spcPts val="2268"/>
              </a:lnSpc>
            </a:pPr>
          </a:p>
        </p:txBody>
      </p:sp>
      <p:sp>
        <p:nvSpPr>
          <p:cNvPr name="Freeform 7" id="7"/>
          <p:cNvSpPr/>
          <p:nvPr/>
        </p:nvSpPr>
        <p:spPr>
          <a:xfrm flipH="false" flipV="false" rot="0">
            <a:off x="11911064" y="113365"/>
            <a:ext cx="4769680" cy="1194735"/>
          </a:xfrm>
          <a:custGeom>
            <a:avLst/>
            <a:gdLst/>
            <a:ahLst/>
            <a:cxnLst/>
            <a:rect r="r" b="b" t="t" l="l"/>
            <a:pathLst>
              <a:path h="1194735" w="4769680">
                <a:moveTo>
                  <a:pt x="0" y="0"/>
                </a:moveTo>
                <a:lnTo>
                  <a:pt x="4769680" y="0"/>
                </a:lnTo>
                <a:lnTo>
                  <a:pt x="4769680" y="1194735"/>
                </a:lnTo>
                <a:lnTo>
                  <a:pt x="0" y="1194735"/>
                </a:lnTo>
                <a:lnTo>
                  <a:pt x="0" y="0"/>
                </a:lnTo>
                <a:close/>
              </a:path>
            </a:pathLst>
          </a:custGeom>
          <a:blipFill>
            <a:blip r:embed="rId4"/>
            <a:stretch>
              <a:fillRect l="0" t="0" r="0" b="0"/>
            </a:stretch>
          </a:blipFill>
        </p:spPr>
      </p:sp>
      <p:sp>
        <p:nvSpPr>
          <p:cNvPr name="Freeform 8" id="8"/>
          <p:cNvSpPr/>
          <p:nvPr/>
        </p:nvSpPr>
        <p:spPr>
          <a:xfrm flipH="false" flipV="false" rot="0">
            <a:off x="5044641" y="2103666"/>
            <a:ext cx="9715849" cy="7624295"/>
          </a:xfrm>
          <a:custGeom>
            <a:avLst/>
            <a:gdLst/>
            <a:ahLst/>
            <a:cxnLst/>
            <a:rect r="r" b="b" t="t" l="l"/>
            <a:pathLst>
              <a:path h="7624295" w="9715849">
                <a:moveTo>
                  <a:pt x="0" y="0"/>
                </a:moveTo>
                <a:lnTo>
                  <a:pt x="9715849" y="0"/>
                </a:lnTo>
                <a:lnTo>
                  <a:pt x="9715849" y="7624294"/>
                </a:lnTo>
                <a:lnTo>
                  <a:pt x="0" y="7624294"/>
                </a:lnTo>
                <a:lnTo>
                  <a:pt x="0" y="0"/>
                </a:lnTo>
                <a:close/>
              </a:path>
            </a:pathLst>
          </a:custGeom>
          <a:blipFill>
            <a:blip r:embed="rId5"/>
            <a:stretch>
              <a:fillRect l="0" t="-2008" r="0" b="-2008"/>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2B0348"/>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17" b="0"/>
            </a:stretch>
          </a:blipFill>
        </p:spPr>
      </p:sp>
      <p:grpSp>
        <p:nvGrpSpPr>
          <p:cNvPr name="Group 3" id="3"/>
          <p:cNvGrpSpPr/>
          <p:nvPr/>
        </p:nvGrpSpPr>
        <p:grpSpPr>
          <a:xfrm rot="0">
            <a:off x="0" y="0"/>
            <a:ext cx="18288000" cy="1477775"/>
            <a:chOff x="0" y="0"/>
            <a:chExt cx="4816593" cy="389208"/>
          </a:xfrm>
        </p:grpSpPr>
        <p:sp>
          <p:nvSpPr>
            <p:cNvPr name="Freeform 4" id="4"/>
            <p:cNvSpPr/>
            <p:nvPr/>
          </p:nvSpPr>
          <p:spPr>
            <a:xfrm flipH="false" flipV="false" rot="0">
              <a:off x="0" y="0"/>
              <a:ext cx="4816592" cy="389208"/>
            </a:xfrm>
            <a:custGeom>
              <a:avLst/>
              <a:gdLst/>
              <a:ahLst/>
              <a:cxnLst/>
              <a:rect r="r" b="b" t="t" l="l"/>
              <a:pathLst>
                <a:path h="389208" w="4816592">
                  <a:moveTo>
                    <a:pt x="0" y="0"/>
                  </a:moveTo>
                  <a:lnTo>
                    <a:pt x="4816592" y="0"/>
                  </a:lnTo>
                  <a:lnTo>
                    <a:pt x="4816592" y="389208"/>
                  </a:lnTo>
                  <a:lnTo>
                    <a:pt x="0" y="389208"/>
                  </a:lnTo>
                  <a:close/>
                </a:path>
              </a:pathLst>
            </a:custGeom>
            <a:solidFill>
              <a:srgbClr val="FFFFFF"/>
            </a:solidFill>
          </p:spPr>
        </p:sp>
        <p:sp>
          <p:nvSpPr>
            <p:cNvPr name="TextBox 5" id="5"/>
            <p:cNvSpPr txBox="true"/>
            <p:nvPr/>
          </p:nvSpPr>
          <p:spPr>
            <a:xfrm>
              <a:off x="0" y="-19050"/>
              <a:ext cx="4816593" cy="408258"/>
            </a:xfrm>
            <a:prstGeom prst="rect">
              <a:avLst/>
            </a:prstGeom>
          </p:spPr>
          <p:txBody>
            <a:bodyPr anchor="ctr" rtlCol="false" tIns="50800" lIns="50800" bIns="50800" rIns="50800"/>
            <a:lstStyle/>
            <a:p>
              <a:pPr algn="ctr">
                <a:lnSpc>
                  <a:spcPts val="2268"/>
                </a:lnSpc>
              </a:pPr>
            </a:p>
          </p:txBody>
        </p:sp>
      </p:grpSp>
      <p:sp>
        <p:nvSpPr>
          <p:cNvPr name="Freeform 6" id="6"/>
          <p:cNvSpPr/>
          <p:nvPr/>
        </p:nvSpPr>
        <p:spPr>
          <a:xfrm flipH="false" flipV="false" rot="0">
            <a:off x="11911064" y="113365"/>
            <a:ext cx="4769680" cy="1194735"/>
          </a:xfrm>
          <a:custGeom>
            <a:avLst/>
            <a:gdLst/>
            <a:ahLst/>
            <a:cxnLst/>
            <a:rect r="r" b="b" t="t" l="l"/>
            <a:pathLst>
              <a:path h="1194735" w="4769680">
                <a:moveTo>
                  <a:pt x="0" y="0"/>
                </a:moveTo>
                <a:lnTo>
                  <a:pt x="4769680" y="0"/>
                </a:lnTo>
                <a:lnTo>
                  <a:pt x="4769680" y="1194735"/>
                </a:lnTo>
                <a:lnTo>
                  <a:pt x="0" y="1194735"/>
                </a:lnTo>
                <a:lnTo>
                  <a:pt x="0" y="0"/>
                </a:lnTo>
                <a:close/>
              </a:path>
            </a:pathLst>
          </a:custGeom>
          <a:blipFill>
            <a:blip r:embed="rId4"/>
            <a:stretch>
              <a:fillRect l="0" t="0" r="0" b="0"/>
            </a:stretch>
          </a:blipFill>
        </p:spPr>
      </p:sp>
      <p:sp>
        <p:nvSpPr>
          <p:cNvPr name="Freeform 7" id="7"/>
          <p:cNvSpPr/>
          <p:nvPr/>
        </p:nvSpPr>
        <p:spPr>
          <a:xfrm flipH="false" flipV="false" rot="0">
            <a:off x="3352154" y="2329485"/>
            <a:ext cx="11301259" cy="6258072"/>
          </a:xfrm>
          <a:custGeom>
            <a:avLst/>
            <a:gdLst/>
            <a:ahLst/>
            <a:cxnLst/>
            <a:rect r="r" b="b" t="t" l="l"/>
            <a:pathLst>
              <a:path h="6258072" w="11301259">
                <a:moveTo>
                  <a:pt x="0" y="0"/>
                </a:moveTo>
                <a:lnTo>
                  <a:pt x="11301259" y="0"/>
                </a:lnTo>
                <a:lnTo>
                  <a:pt x="11301259" y="6258072"/>
                </a:lnTo>
                <a:lnTo>
                  <a:pt x="0" y="6258072"/>
                </a:lnTo>
                <a:lnTo>
                  <a:pt x="0" y="0"/>
                </a:lnTo>
                <a:close/>
              </a:path>
            </a:pathLst>
          </a:custGeom>
          <a:blipFill>
            <a:blip r:embed="rId5"/>
            <a:stretch>
              <a:fillRect l="0" t="0" r="0" b="0"/>
            </a:stretch>
          </a:blipFill>
        </p:spPr>
      </p:sp>
      <p:sp>
        <p:nvSpPr>
          <p:cNvPr name="TextBox 8" id="8"/>
          <p:cNvSpPr txBox="true"/>
          <p:nvPr/>
        </p:nvSpPr>
        <p:spPr>
          <a:xfrm rot="0">
            <a:off x="142624" y="295915"/>
            <a:ext cx="11768440" cy="1149066"/>
          </a:xfrm>
          <a:prstGeom prst="rect">
            <a:avLst/>
          </a:prstGeom>
        </p:spPr>
        <p:txBody>
          <a:bodyPr anchor="t" rtlCol="false" tIns="0" lIns="0" bIns="0" rIns="0">
            <a:spAutoFit/>
          </a:bodyPr>
          <a:lstStyle/>
          <a:p>
            <a:pPr algn="l">
              <a:lnSpc>
                <a:spcPts val="4015"/>
              </a:lnSpc>
            </a:pPr>
            <a:r>
              <a:rPr lang="en-US" b="true" sz="3717" spc="-14">
                <a:solidFill>
                  <a:srgbClr val="2B0348"/>
                </a:solidFill>
                <a:latin typeface="Evolventa Bold"/>
                <a:ea typeface="Evolventa Bold"/>
                <a:cs typeface="Evolventa Bold"/>
                <a:sym typeface="Evolventa Bold"/>
              </a:rPr>
              <a:t>DIAGRAMAS - ARQUITECTURA DEL SOFTWARE</a:t>
            </a:r>
          </a:p>
          <a:p>
            <a:pPr algn="l">
              <a:lnSpc>
                <a:spcPts val="4015"/>
              </a:lnSpc>
            </a:pP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2B0348"/>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17" b="0"/>
            </a:stretch>
          </a:blipFill>
        </p:spPr>
      </p:sp>
      <p:grpSp>
        <p:nvGrpSpPr>
          <p:cNvPr name="Group 3" id="3"/>
          <p:cNvGrpSpPr/>
          <p:nvPr/>
        </p:nvGrpSpPr>
        <p:grpSpPr>
          <a:xfrm rot="0">
            <a:off x="-532276" y="0"/>
            <a:ext cx="19363415" cy="1434324"/>
            <a:chOff x="0" y="0"/>
            <a:chExt cx="5099830" cy="377764"/>
          </a:xfrm>
        </p:grpSpPr>
        <p:sp>
          <p:nvSpPr>
            <p:cNvPr name="Freeform 4" id="4"/>
            <p:cNvSpPr/>
            <p:nvPr/>
          </p:nvSpPr>
          <p:spPr>
            <a:xfrm flipH="false" flipV="false" rot="0">
              <a:off x="0" y="0"/>
              <a:ext cx="5099829" cy="377764"/>
            </a:xfrm>
            <a:custGeom>
              <a:avLst/>
              <a:gdLst/>
              <a:ahLst/>
              <a:cxnLst/>
              <a:rect r="r" b="b" t="t" l="l"/>
              <a:pathLst>
                <a:path h="377764" w="5099829">
                  <a:moveTo>
                    <a:pt x="11595" y="0"/>
                  </a:moveTo>
                  <a:lnTo>
                    <a:pt x="5088235" y="0"/>
                  </a:lnTo>
                  <a:cubicBezTo>
                    <a:pt x="5094638" y="0"/>
                    <a:pt x="5099829" y="5191"/>
                    <a:pt x="5099829" y="11595"/>
                  </a:cubicBezTo>
                  <a:lnTo>
                    <a:pt x="5099829" y="366170"/>
                  </a:lnTo>
                  <a:cubicBezTo>
                    <a:pt x="5099829" y="372573"/>
                    <a:pt x="5094638" y="377764"/>
                    <a:pt x="5088235" y="377764"/>
                  </a:cubicBezTo>
                  <a:lnTo>
                    <a:pt x="11595" y="377764"/>
                  </a:lnTo>
                  <a:cubicBezTo>
                    <a:pt x="8520" y="377764"/>
                    <a:pt x="5571" y="376543"/>
                    <a:pt x="3396" y="374368"/>
                  </a:cubicBezTo>
                  <a:cubicBezTo>
                    <a:pt x="1222" y="372194"/>
                    <a:pt x="0" y="369245"/>
                    <a:pt x="0" y="366170"/>
                  </a:cubicBezTo>
                  <a:lnTo>
                    <a:pt x="0" y="11595"/>
                  </a:lnTo>
                  <a:cubicBezTo>
                    <a:pt x="0" y="5191"/>
                    <a:pt x="5191" y="0"/>
                    <a:pt x="11595" y="0"/>
                  </a:cubicBezTo>
                  <a:close/>
                </a:path>
              </a:pathLst>
            </a:custGeom>
            <a:solidFill>
              <a:srgbClr val="FFFFFF"/>
            </a:solidFill>
          </p:spPr>
        </p:sp>
        <p:sp>
          <p:nvSpPr>
            <p:cNvPr name="TextBox 5" id="5"/>
            <p:cNvSpPr txBox="true"/>
            <p:nvPr/>
          </p:nvSpPr>
          <p:spPr>
            <a:xfrm>
              <a:off x="0" y="-19050"/>
              <a:ext cx="5099830" cy="396814"/>
            </a:xfrm>
            <a:prstGeom prst="rect">
              <a:avLst/>
            </a:prstGeom>
          </p:spPr>
          <p:txBody>
            <a:bodyPr anchor="ctr" rtlCol="false" tIns="50800" lIns="50800" bIns="50800" rIns="50800"/>
            <a:lstStyle/>
            <a:p>
              <a:pPr algn="ctr">
                <a:lnSpc>
                  <a:spcPts val="2268"/>
                </a:lnSpc>
              </a:pPr>
            </a:p>
          </p:txBody>
        </p:sp>
      </p:grpSp>
      <p:sp>
        <p:nvSpPr>
          <p:cNvPr name="TextBox 6" id="6"/>
          <p:cNvSpPr txBox="true"/>
          <p:nvPr/>
        </p:nvSpPr>
        <p:spPr>
          <a:xfrm rot="0">
            <a:off x="199990" y="172379"/>
            <a:ext cx="14560500" cy="721233"/>
          </a:xfrm>
          <a:prstGeom prst="rect">
            <a:avLst/>
          </a:prstGeom>
        </p:spPr>
        <p:txBody>
          <a:bodyPr anchor="t" rtlCol="false" tIns="0" lIns="0" bIns="0" rIns="0">
            <a:spAutoFit/>
          </a:bodyPr>
          <a:lstStyle/>
          <a:p>
            <a:pPr algn="l">
              <a:lnSpc>
                <a:spcPts val="4536"/>
              </a:lnSpc>
            </a:pPr>
            <a:r>
              <a:rPr lang="en-US" b="true" sz="4200" spc="-20">
                <a:solidFill>
                  <a:srgbClr val="2B0348"/>
                </a:solidFill>
                <a:latin typeface="Evolventa Bold"/>
                <a:ea typeface="Evolventa Bold"/>
                <a:cs typeface="Evolventa Bold"/>
                <a:sym typeface="Evolventa Bold"/>
              </a:rPr>
              <a:t>RESULTADOS OBTENIDOS</a:t>
            </a:r>
          </a:p>
        </p:txBody>
      </p:sp>
      <p:sp>
        <p:nvSpPr>
          <p:cNvPr name="Freeform 7" id="7"/>
          <p:cNvSpPr/>
          <p:nvPr/>
        </p:nvSpPr>
        <p:spPr>
          <a:xfrm flipH="false" flipV="false" rot="0">
            <a:off x="11911064" y="113365"/>
            <a:ext cx="4769680" cy="1194735"/>
          </a:xfrm>
          <a:custGeom>
            <a:avLst/>
            <a:gdLst/>
            <a:ahLst/>
            <a:cxnLst/>
            <a:rect r="r" b="b" t="t" l="l"/>
            <a:pathLst>
              <a:path h="1194735" w="4769680">
                <a:moveTo>
                  <a:pt x="0" y="0"/>
                </a:moveTo>
                <a:lnTo>
                  <a:pt x="4769680" y="0"/>
                </a:lnTo>
                <a:lnTo>
                  <a:pt x="4769680" y="1194735"/>
                </a:lnTo>
                <a:lnTo>
                  <a:pt x="0" y="1194735"/>
                </a:lnTo>
                <a:lnTo>
                  <a:pt x="0" y="0"/>
                </a:lnTo>
                <a:close/>
              </a:path>
            </a:pathLst>
          </a:custGeom>
          <a:blipFill>
            <a:blip r:embed="rId4"/>
            <a:stretch>
              <a:fillRect l="0" t="0" r="0" b="0"/>
            </a:stretch>
          </a:blipFill>
        </p:spPr>
      </p:sp>
      <p:sp>
        <p:nvSpPr>
          <p:cNvPr name="TextBox 8" id="8"/>
          <p:cNvSpPr txBox="true"/>
          <p:nvPr/>
        </p:nvSpPr>
        <p:spPr>
          <a:xfrm rot="0">
            <a:off x="1028700" y="2075427"/>
            <a:ext cx="16658544" cy="7584713"/>
          </a:xfrm>
          <a:prstGeom prst="rect">
            <a:avLst/>
          </a:prstGeom>
        </p:spPr>
        <p:txBody>
          <a:bodyPr anchor="t" rtlCol="false" tIns="0" lIns="0" bIns="0" rIns="0">
            <a:spAutoFit/>
          </a:bodyPr>
          <a:lstStyle/>
          <a:p>
            <a:pPr algn="l">
              <a:lnSpc>
                <a:spcPts val="4924"/>
              </a:lnSpc>
            </a:pPr>
            <a:r>
              <a:rPr lang="en-US" sz="4559" spc="-18">
                <a:solidFill>
                  <a:srgbClr val="FFFFFF"/>
                </a:solidFill>
                <a:latin typeface="Evolventa"/>
                <a:ea typeface="Evolventa"/>
                <a:cs typeface="Evolventa"/>
                <a:sym typeface="Evolventa"/>
              </a:rPr>
              <a:t>Nuestro proyecto permitió a Bermellona Accesorios dar sus primeros pasos hacia el mundo digital con el desarrollo de una plataforma de E-Commerce funcional en un entorno local, se logró un diseño intuitivo y la integración de un chatbot que mejoran la experiencia del usuario y analisis de datos para que el cliente pueda realizar análisis de acuerdo a sus necesidades.</a:t>
            </a:r>
          </a:p>
          <a:p>
            <a:pPr algn="l">
              <a:lnSpc>
                <a:spcPts val="4924"/>
              </a:lnSpc>
            </a:pPr>
          </a:p>
          <a:p>
            <a:pPr algn="l">
              <a:lnSpc>
                <a:spcPts val="4924"/>
              </a:lnSpc>
            </a:pPr>
            <a:r>
              <a:rPr lang="en-US" sz="4559" spc="-18">
                <a:solidFill>
                  <a:srgbClr val="FFFFFF"/>
                </a:solidFill>
                <a:latin typeface="Evolventa"/>
                <a:ea typeface="Evolventa"/>
                <a:cs typeface="Evolventa"/>
                <a:sym typeface="Evolventa"/>
              </a:rPr>
              <a:t>Además, se capacitó al cliente para garantizar que puedan manejar la herramienta de forma autónoma una vez implementada.</a:t>
            </a:r>
          </a:p>
          <a:p>
            <a:pPr algn="l">
              <a:lnSpc>
                <a:spcPts val="4924"/>
              </a:lnSpc>
            </a:pP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2B0348"/>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477775"/>
            <a:chOff x="0" y="0"/>
            <a:chExt cx="4816593" cy="389208"/>
          </a:xfrm>
        </p:grpSpPr>
        <p:sp>
          <p:nvSpPr>
            <p:cNvPr name="Freeform 3" id="3"/>
            <p:cNvSpPr/>
            <p:nvPr/>
          </p:nvSpPr>
          <p:spPr>
            <a:xfrm flipH="false" flipV="false" rot="0">
              <a:off x="0" y="0"/>
              <a:ext cx="4816592" cy="389208"/>
            </a:xfrm>
            <a:custGeom>
              <a:avLst/>
              <a:gdLst/>
              <a:ahLst/>
              <a:cxnLst/>
              <a:rect r="r" b="b" t="t" l="l"/>
              <a:pathLst>
                <a:path h="389208" w="4816592">
                  <a:moveTo>
                    <a:pt x="0" y="0"/>
                  </a:moveTo>
                  <a:lnTo>
                    <a:pt x="4816592" y="0"/>
                  </a:lnTo>
                  <a:lnTo>
                    <a:pt x="4816592" y="389208"/>
                  </a:lnTo>
                  <a:lnTo>
                    <a:pt x="0" y="389208"/>
                  </a:lnTo>
                  <a:close/>
                </a:path>
              </a:pathLst>
            </a:custGeom>
            <a:solidFill>
              <a:srgbClr val="FFFFFF"/>
            </a:solidFill>
          </p:spPr>
        </p:sp>
        <p:sp>
          <p:nvSpPr>
            <p:cNvPr name="TextBox 4" id="4"/>
            <p:cNvSpPr txBox="true"/>
            <p:nvPr/>
          </p:nvSpPr>
          <p:spPr>
            <a:xfrm>
              <a:off x="0" y="-19050"/>
              <a:ext cx="4816593" cy="408258"/>
            </a:xfrm>
            <a:prstGeom prst="rect">
              <a:avLst/>
            </a:prstGeom>
          </p:spPr>
          <p:txBody>
            <a:bodyPr anchor="ctr" rtlCol="false" tIns="50800" lIns="50800" bIns="50800" rIns="50800"/>
            <a:lstStyle/>
            <a:p>
              <a:pPr algn="ctr">
                <a:lnSpc>
                  <a:spcPts val="2268"/>
                </a:lnSpc>
              </a:pPr>
            </a:p>
            <a:p>
              <a:pPr algn="ctr">
                <a:lnSpc>
                  <a:spcPts val="2268"/>
                </a:lnSpc>
              </a:pPr>
            </a:p>
          </p:txBody>
        </p:sp>
      </p:grpSp>
      <p:sp>
        <p:nvSpPr>
          <p:cNvPr name="TextBox 5" id="5"/>
          <p:cNvSpPr txBox="true"/>
          <p:nvPr/>
        </p:nvSpPr>
        <p:spPr>
          <a:xfrm rot="0">
            <a:off x="142624" y="295915"/>
            <a:ext cx="11768440" cy="1657169"/>
          </a:xfrm>
          <a:prstGeom prst="rect">
            <a:avLst/>
          </a:prstGeom>
        </p:spPr>
        <p:txBody>
          <a:bodyPr anchor="t" rtlCol="false" tIns="0" lIns="0" bIns="0" rIns="0">
            <a:spAutoFit/>
          </a:bodyPr>
          <a:lstStyle/>
          <a:p>
            <a:pPr algn="l">
              <a:lnSpc>
                <a:spcPts val="4015"/>
              </a:lnSpc>
            </a:pPr>
            <a:r>
              <a:rPr lang="en-US" b="true" sz="3717" spc="-14">
                <a:solidFill>
                  <a:srgbClr val="2B0348"/>
                </a:solidFill>
                <a:latin typeface="Evolventa Bold"/>
                <a:ea typeface="Evolventa Bold"/>
                <a:cs typeface="Evolventa Bold"/>
                <a:sym typeface="Evolventa Bold"/>
              </a:rPr>
              <a:t>OBSTÁCULOS PRESENTADOS DURANTE EL DESARROLLO</a:t>
            </a:r>
          </a:p>
          <a:p>
            <a:pPr algn="l">
              <a:lnSpc>
                <a:spcPts val="4015"/>
              </a:lnSpc>
            </a:pPr>
          </a:p>
        </p:txBody>
      </p:sp>
      <p:sp>
        <p:nvSpPr>
          <p:cNvPr name="Freeform 6" id="6"/>
          <p:cNvSpPr/>
          <p:nvPr/>
        </p:nvSpPr>
        <p:spPr>
          <a:xfrm flipH="false" flipV="false" rot="0">
            <a:off x="11911064" y="113365"/>
            <a:ext cx="4769680" cy="1194735"/>
          </a:xfrm>
          <a:custGeom>
            <a:avLst/>
            <a:gdLst/>
            <a:ahLst/>
            <a:cxnLst/>
            <a:rect r="r" b="b" t="t" l="l"/>
            <a:pathLst>
              <a:path h="1194735" w="4769680">
                <a:moveTo>
                  <a:pt x="0" y="0"/>
                </a:moveTo>
                <a:lnTo>
                  <a:pt x="4769680" y="0"/>
                </a:lnTo>
                <a:lnTo>
                  <a:pt x="4769680" y="1194735"/>
                </a:lnTo>
                <a:lnTo>
                  <a:pt x="0" y="1194735"/>
                </a:lnTo>
                <a:lnTo>
                  <a:pt x="0" y="0"/>
                </a:lnTo>
                <a:close/>
              </a:path>
            </a:pathLst>
          </a:custGeom>
          <a:blipFill>
            <a:blip r:embed="rId2"/>
            <a:stretch>
              <a:fillRect l="0" t="0" r="0" b="0"/>
            </a:stretch>
          </a:blipFill>
        </p:spPr>
      </p:sp>
      <p:sp>
        <p:nvSpPr>
          <p:cNvPr name="TextBox 7" id="7"/>
          <p:cNvSpPr txBox="true"/>
          <p:nvPr/>
        </p:nvSpPr>
        <p:spPr>
          <a:xfrm rot="0">
            <a:off x="1028700" y="3152586"/>
            <a:ext cx="16675596" cy="5229682"/>
          </a:xfrm>
          <a:prstGeom prst="rect">
            <a:avLst/>
          </a:prstGeom>
        </p:spPr>
        <p:txBody>
          <a:bodyPr anchor="t" rtlCol="false" tIns="0" lIns="0" bIns="0" rIns="0">
            <a:spAutoFit/>
          </a:bodyPr>
          <a:lstStyle/>
          <a:p>
            <a:pPr algn="l" marL="908938" indent="-454469" lvl="1">
              <a:lnSpc>
                <a:spcPts val="4546"/>
              </a:lnSpc>
              <a:buFont typeface="Arial"/>
              <a:buChar char="•"/>
            </a:pPr>
            <a:r>
              <a:rPr lang="en-US" b="true" sz="4209" spc="-16">
                <a:solidFill>
                  <a:srgbClr val="FFFFFF"/>
                </a:solidFill>
                <a:latin typeface="Arial Bold"/>
                <a:ea typeface="Arial Bold"/>
                <a:cs typeface="Arial Bold"/>
                <a:sym typeface="Arial Bold"/>
              </a:rPr>
              <a:t>Cronograma ajustado</a:t>
            </a:r>
          </a:p>
          <a:p>
            <a:pPr algn="l" marL="908938" indent="-454469" lvl="1">
              <a:lnSpc>
                <a:spcPts val="4546"/>
              </a:lnSpc>
              <a:buFont typeface="Arial"/>
              <a:buChar char="•"/>
            </a:pPr>
            <a:r>
              <a:rPr lang="en-US" b="true" sz="4209" spc="-16">
                <a:solidFill>
                  <a:srgbClr val="FFFFFF"/>
                </a:solidFill>
                <a:latin typeface="Arial Bold"/>
                <a:ea typeface="Arial Bold"/>
                <a:cs typeface="Arial Bold"/>
                <a:sym typeface="Arial Bold"/>
              </a:rPr>
              <a:t>Problemas técnicos inesperados</a:t>
            </a:r>
          </a:p>
          <a:p>
            <a:pPr algn="l" marL="908938" indent="-454469" lvl="1">
              <a:lnSpc>
                <a:spcPts val="4546"/>
              </a:lnSpc>
              <a:buFont typeface="Arial"/>
              <a:buChar char="•"/>
            </a:pPr>
            <a:r>
              <a:rPr lang="en-US" b="true" sz="4209" spc="-16">
                <a:solidFill>
                  <a:srgbClr val="FFFFFF"/>
                </a:solidFill>
                <a:latin typeface="Arial Bold"/>
                <a:ea typeface="Arial Bold"/>
                <a:cs typeface="Arial Bold"/>
                <a:sym typeface="Arial Bold"/>
              </a:rPr>
              <a:t>Coordinación del equipo</a:t>
            </a:r>
          </a:p>
          <a:p>
            <a:pPr algn="l" marL="908938" indent="-454469" lvl="1">
              <a:lnSpc>
                <a:spcPts val="4546"/>
              </a:lnSpc>
              <a:buFont typeface="Arial"/>
              <a:buChar char="•"/>
            </a:pPr>
            <a:r>
              <a:rPr lang="en-US" b="true" sz="4209" spc="-16">
                <a:solidFill>
                  <a:srgbClr val="FFFFFF"/>
                </a:solidFill>
                <a:latin typeface="Arial Bold"/>
                <a:ea typeface="Arial Bold"/>
                <a:cs typeface="Arial Bold"/>
                <a:sym typeface="Arial Bold"/>
              </a:rPr>
              <a:t>Coordinación con cliente</a:t>
            </a:r>
          </a:p>
          <a:p>
            <a:pPr algn="l" marL="908938" indent="-454469" lvl="1">
              <a:lnSpc>
                <a:spcPts val="4546"/>
              </a:lnSpc>
              <a:buFont typeface="Arial"/>
              <a:buChar char="•"/>
            </a:pPr>
            <a:r>
              <a:rPr lang="en-US" b="true" sz="4209" spc="-16">
                <a:solidFill>
                  <a:srgbClr val="FFFFFF"/>
                </a:solidFill>
                <a:latin typeface="Arial Bold"/>
                <a:ea typeface="Arial Bold"/>
                <a:cs typeface="Arial Bold"/>
                <a:sym typeface="Arial Bold"/>
              </a:rPr>
              <a:t>tecnologías desconocidas por algunos integrantes del equipo </a:t>
            </a:r>
          </a:p>
          <a:p>
            <a:pPr algn="l">
              <a:lnSpc>
                <a:spcPts val="4546"/>
              </a:lnSpc>
            </a:pPr>
          </a:p>
          <a:p>
            <a:pPr algn="l">
              <a:lnSpc>
                <a:spcPts val="4546"/>
              </a:lnSpc>
            </a:pPr>
          </a:p>
          <a:p>
            <a:pPr algn="ctr">
              <a:lnSpc>
                <a:spcPts val="2268"/>
              </a:lnSpc>
            </a:pPr>
          </a:p>
          <a:p>
            <a:pPr algn="ctr">
              <a:lnSpc>
                <a:spcPts val="2268"/>
              </a:lnSpc>
            </a:pPr>
          </a:p>
          <a:p>
            <a:pPr algn="ctr">
              <a:lnSpc>
                <a:spcPts val="2268"/>
              </a:lnSpc>
            </a:pPr>
          </a:p>
          <a:p>
            <a:pPr algn="ctr">
              <a:lnSpc>
                <a:spcPts val="2268"/>
              </a:lnSpc>
              <a:spcBef>
                <a:spcPct val="0"/>
              </a:spcBef>
            </a:pP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2B0348"/>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17" b="0"/>
            </a:stretch>
          </a:blipFill>
        </p:spPr>
      </p:sp>
      <p:sp>
        <p:nvSpPr>
          <p:cNvPr name="TextBox 3" id="3"/>
          <p:cNvSpPr txBox="true"/>
          <p:nvPr/>
        </p:nvSpPr>
        <p:spPr>
          <a:xfrm rot="0">
            <a:off x="8588686" y="1213767"/>
            <a:ext cx="7503600" cy="732775"/>
          </a:xfrm>
          <a:prstGeom prst="rect">
            <a:avLst/>
          </a:prstGeom>
        </p:spPr>
        <p:txBody>
          <a:bodyPr anchor="t" rtlCol="false" tIns="0" lIns="0" bIns="0" rIns="0">
            <a:spAutoFit/>
          </a:bodyPr>
          <a:lstStyle/>
          <a:p>
            <a:pPr algn="l">
              <a:lnSpc>
                <a:spcPts val="4536"/>
              </a:lnSpc>
            </a:pPr>
            <a:r>
              <a:rPr lang="en-US" b="true" sz="4200" spc="-20">
                <a:solidFill>
                  <a:srgbClr val="0BE1FF"/>
                </a:solidFill>
                <a:latin typeface="Evolventa Bold"/>
                <a:ea typeface="Evolventa Bold"/>
                <a:cs typeface="Evolventa Bold"/>
                <a:sym typeface="Evolventa Bold"/>
              </a:rPr>
              <a:t>RESUMEN</a:t>
            </a:r>
          </a:p>
        </p:txBody>
      </p:sp>
      <p:sp>
        <p:nvSpPr>
          <p:cNvPr name="TextBox 4" id="4"/>
          <p:cNvSpPr txBox="true"/>
          <p:nvPr/>
        </p:nvSpPr>
        <p:spPr>
          <a:xfrm rot="0">
            <a:off x="8186953" y="2262283"/>
            <a:ext cx="9183000" cy="3773805"/>
          </a:xfrm>
          <a:prstGeom prst="rect">
            <a:avLst/>
          </a:prstGeom>
        </p:spPr>
        <p:txBody>
          <a:bodyPr anchor="t" rtlCol="false" tIns="0" lIns="0" bIns="0" rIns="0">
            <a:spAutoFit/>
          </a:bodyPr>
          <a:lstStyle/>
          <a:p>
            <a:pPr algn="l">
              <a:lnSpc>
                <a:spcPts val="3780"/>
              </a:lnSpc>
            </a:pPr>
            <a:r>
              <a:rPr lang="en-US" sz="2100" spc="19">
                <a:solidFill>
                  <a:srgbClr val="FFFFFF"/>
                </a:solidFill>
                <a:latin typeface="TT Rounds Condensed"/>
                <a:ea typeface="TT Rounds Condensed"/>
                <a:cs typeface="TT Rounds Condensed"/>
                <a:sym typeface="TT Rounds Condensed"/>
              </a:rPr>
              <a:t>En conclusión podemos decir: </a:t>
            </a:r>
          </a:p>
          <a:p>
            <a:pPr algn="l">
              <a:lnSpc>
                <a:spcPts val="3780"/>
              </a:lnSpc>
            </a:pPr>
          </a:p>
          <a:p>
            <a:pPr algn="l">
              <a:lnSpc>
                <a:spcPts val="3780"/>
              </a:lnSpc>
            </a:pPr>
            <a:r>
              <a:rPr lang="en-US" sz="2100" spc="19">
                <a:solidFill>
                  <a:srgbClr val="FFFFFF"/>
                </a:solidFill>
                <a:latin typeface="TT Rounds Condensed"/>
                <a:ea typeface="TT Rounds Condensed"/>
                <a:cs typeface="TT Rounds Condensed"/>
                <a:sym typeface="TT Rounds Condensed"/>
              </a:rPr>
              <a:t>la posibilidad de realizar compras automatizadas ayudará mucho al crecimiento de bermellona al no requerir del contacto humano para realizar las ventas, en el momento que el cliente quiera puede realizar la compra.</a:t>
            </a:r>
          </a:p>
          <a:p>
            <a:pPr algn="l">
              <a:lnSpc>
                <a:spcPts val="3780"/>
              </a:lnSpc>
            </a:pPr>
          </a:p>
          <a:p>
            <a:pPr algn="l">
              <a:lnSpc>
                <a:spcPts val="3780"/>
              </a:lnSpc>
            </a:pPr>
            <a:r>
              <a:rPr lang="en-US" sz="2100" spc="19">
                <a:solidFill>
                  <a:srgbClr val="FFFFFF"/>
                </a:solidFill>
                <a:latin typeface="TT Rounds Condensed"/>
                <a:ea typeface="TT Rounds Condensed"/>
                <a:cs typeface="TT Rounds Condensed"/>
                <a:sym typeface="TT Rounds Condensed"/>
              </a:rPr>
              <a:t>Para nosotros es gratificante ver como nuestros conocimientos dan lugar a productos de calidad que pueden ayudar a las personas.</a:t>
            </a:r>
          </a:p>
        </p:txBody>
      </p:sp>
      <p:sp>
        <p:nvSpPr>
          <p:cNvPr name="TextBox 5" id="5"/>
          <p:cNvSpPr txBox="true"/>
          <p:nvPr/>
        </p:nvSpPr>
        <p:spPr>
          <a:xfrm rot="5400000">
            <a:off x="15866740" y="2138914"/>
            <a:ext cx="4028324" cy="494387"/>
          </a:xfrm>
          <a:prstGeom prst="rect">
            <a:avLst/>
          </a:prstGeom>
        </p:spPr>
        <p:txBody>
          <a:bodyPr anchor="t" rtlCol="false" tIns="0" lIns="0" bIns="0" rIns="0">
            <a:spAutoFit/>
          </a:bodyPr>
          <a:lstStyle/>
          <a:p>
            <a:pPr algn="r">
              <a:lnSpc>
                <a:spcPts val="1439"/>
              </a:lnSpc>
            </a:pPr>
            <a:r>
              <a:rPr lang="en-US" b="true" sz="1200" spc="-5">
                <a:solidFill>
                  <a:srgbClr val="FFFFFF"/>
                </a:solidFill>
                <a:latin typeface="Evolventa Bold"/>
                <a:ea typeface="Evolventa Bold"/>
                <a:cs typeface="Evolventa Bold"/>
                <a:sym typeface="Evolventa Bold"/>
              </a:rPr>
              <a:t>TÍTULO DE LA PRESENTACIÓN</a:t>
            </a:r>
          </a:p>
        </p:txBody>
      </p:sp>
      <p:sp>
        <p:nvSpPr>
          <p:cNvPr name="TextBox 6" id="6"/>
          <p:cNvSpPr txBox="true"/>
          <p:nvPr/>
        </p:nvSpPr>
        <p:spPr>
          <a:xfrm rot="0">
            <a:off x="17369954" y="4783381"/>
            <a:ext cx="636017" cy="788169"/>
          </a:xfrm>
          <a:prstGeom prst="rect">
            <a:avLst/>
          </a:prstGeom>
        </p:spPr>
        <p:txBody>
          <a:bodyPr anchor="t" rtlCol="false" tIns="0" lIns="0" bIns="0" rIns="0">
            <a:spAutoFit/>
          </a:bodyPr>
          <a:lstStyle/>
          <a:p>
            <a:pPr algn="r">
              <a:lnSpc>
                <a:spcPts val="2879"/>
              </a:lnSpc>
            </a:pPr>
            <a:r>
              <a:rPr lang="en-US" sz="2400" spc="22">
                <a:solidFill>
                  <a:srgbClr val="0BE1FF"/>
                </a:solidFill>
                <a:latin typeface="TT Rounds Condensed"/>
                <a:ea typeface="TT Rounds Condensed"/>
                <a:cs typeface="TT Rounds Condensed"/>
                <a:sym typeface="TT Rounds Condensed"/>
              </a:rPr>
              <a:t>‹#›</a:t>
            </a:r>
          </a:p>
        </p:txBody>
      </p:sp>
      <p:sp>
        <p:nvSpPr>
          <p:cNvPr name="Freeform 7" id="7"/>
          <p:cNvSpPr/>
          <p:nvPr/>
        </p:nvSpPr>
        <p:spPr>
          <a:xfrm flipH="false" flipV="false" rot="0">
            <a:off x="12600273" y="751806"/>
            <a:ext cx="4769680" cy="1194735"/>
          </a:xfrm>
          <a:custGeom>
            <a:avLst/>
            <a:gdLst/>
            <a:ahLst/>
            <a:cxnLst/>
            <a:rect r="r" b="b" t="t" l="l"/>
            <a:pathLst>
              <a:path h="1194735" w="4769680">
                <a:moveTo>
                  <a:pt x="0" y="0"/>
                </a:moveTo>
                <a:lnTo>
                  <a:pt x="4769681" y="0"/>
                </a:lnTo>
                <a:lnTo>
                  <a:pt x="4769681" y="1194735"/>
                </a:lnTo>
                <a:lnTo>
                  <a:pt x="0" y="1194735"/>
                </a:lnTo>
                <a:lnTo>
                  <a:pt x="0" y="0"/>
                </a:lnTo>
                <a:close/>
              </a:path>
            </a:pathLst>
          </a:custGeom>
          <a:blipFill>
            <a:blip r:embed="rId4"/>
            <a:stretch>
              <a:fillRect l="0" t="0" r="0" b="0"/>
            </a:stretch>
          </a:blipFill>
        </p:spPr>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2B0348"/>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17" b="0"/>
            </a:stretch>
          </a:blipFill>
        </p:spPr>
      </p:sp>
      <p:sp>
        <p:nvSpPr>
          <p:cNvPr name="TextBox 3" id="3"/>
          <p:cNvSpPr txBox="true"/>
          <p:nvPr/>
        </p:nvSpPr>
        <p:spPr>
          <a:xfrm rot="0">
            <a:off x="-818362" y="2432129"/>
            <a:ext cx="14024932" cy="1968140"/>
          </a:xfrm>
          <a:prstGeom prst="rect">
            <a:avLst/>
          </a:prstGeom>
        </p:spPr>
        <p:txBody>
          <a:bodyPr anchor="t" rtlCol="false" tIns="0" lIns="0" bIns="0" rIns="0">
            <a:spAutoFit/>
          </a:bodyPr>
          <a:lstStyle/>
          <a:p>
            <a:pPr algn="ctr">
              <a:lnSpc>
                <a:spcPts val="12446"/>
              </a:lnSpc>
            </a:pPr>
            <a:r>
              <a:rPr lang="en-US" b="true" sz="11524" spc="-55">
                <a:solidFill>
                  <a:srgbClr val="0BE1FF"/>
                </a:solidFill>
                <a:latin typeface="Evolventa Bold"/>
                <a:ea typeface="Evolventa Bold"/>
                <a:cs typeface="Evolventa Bold"/>
                <a:sym typeface="Evolventa Bold"/>
              </a:rPr>
              <a:t>GRACIAS </a:t>
            </a:r>
          </a:p>
        </p:txBody>
      </p:sp>
      <p:sp>
        <p:nvSpPr>
          <p:cNvPr name="TextBox 4" id="4"/>
          <p:cNvSpPr txBox="true"/>
          <p:nvPr/>
        </p:nvSpPr>
        <p:spPr>
          <a:xfrm rot="5400000">
            <a:off x="15866740" y="2138914"/>
            <a:ext cx="4028324" cy="494387"/>
          </a:xfrm>
          <a:prstGeom prst="rect">
            <a:avLst/>
          </a:prstGeom>
        </p:spPr>
        <p:txBody>
          <a:bodyPr anchor="t" rtlCol="false" tIns="0" lIns="0" bIns="0" rIns="0">
            <a:spAutoFit/>
          </a:bodyPr>
          <a:lstStyle/>
          <a:p>
            <a:pPr algn="r">
              <a:lnSpc>
                <a:spcPts val="1439"/>
              </a:lnSpc>
            </a:pPr>
            <a:r>
              <a:rPr lang="en-US" b="true" sz="1200" spc="-5">
                <a:solidFill>
                  <a:srgbClr val="FFFFFF"/>
                </a:solidFill>
                <a:latin typeface="Evolventa Bold"/>
                <a:ea typeface="Evolventa Bold"/>
                <a:cs typeface="Evolventa Bold"/>
                <a:sym typeface="Evolventa Bold"/>
              </a:rPr>
              <a:t>TÍTULO DE LA PRESENTACIÓN</a:t>
            </a:r>
          </a:p>
        </p:txBody>
      </p:sp>
      <p:sp>
        <p:nvSpPr>
          <p:cNvPr name="TextBox 5" id="5"/>
          <p:cNvSpPr txBox="true"/>
          <p:nvPr/>
        </p:nvSpPr>
        <p:spPr>
          <a:xfrm rot="0">
            <a:off x="17369954" y="4783381"/>
            <a:ext cx="636017" cy="788169"/>
          </a:xfrm>
          <a:prstGeom prst="rect">
            <a:avLst/>
          </a:prstGeom>
        </p:spPr>
        <p:txBody>
          <a:bodyPr anchor="t" rtlCol="false" tIns="0" lIns="0" bIns="0" rIns="0">
            <a:spAutoFit/>
          </a:bodyPr>
          <a:lstStyle/>
          <a:p>
            <a:pPr algn="r">
              <a:lnSpc>
                <a:spcPts val="2879"/>
              </a:lnSpc>
            </a:pPr>
            <a:r>
              <a:rPr lang="en-US" sz="2400" spc="22">
                <a:solidFill>
                  <a:srgbClr val="0BE1FF"/>
                </a:solidFill>
                <a:latin typeface="TT Rounds Condensed"/>
                <a:ea typeface="TT Rounds Condensed"/>
                <a:cs typeface="TT Rounds Condensed"/>
                <a:sym typeface="TT Rounds Condensed"/>
              </a:rPr>
              <a:t>‹#›</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2B0348"/>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17" b="0"/>
            </a:stretch>
          </a:blipFill>
        </p:spPr>
      </p:sp>
      <p:sp>
        <p:nvSpPr>
          <p:cNvPr name="Freeform 3" id="3"/>
          <p:cNvSpPr/>
          <p:nvPr/>
        </p:nvSpPr>
        <p:spPr>
          <a:xfrm flipH="false" flipV="false" rot="0">
            <a:off x="1933658" y="3549413"/>
            <a:ext cx="14420684" cy="3188175"/>
          </a:xfrm>
          <a:custGeom>
            <a:avLst/>
            <a:gdLst/>
            <a:ahLst/>
            <a:cxnLst/>
            <a:rect r="r" b="b" t="t" l="l"/>
            <a:pathLst>
              <a:path h="3188175" w="14420684">
                <a:moveTo>
                  <a:pt x="0" y="0"/>
                </a:moveTo>
                <a:lnTo>
                  <a:pt x="14420684" y="0"/>
                </a:lnTo>
                <a:lnTo>
                  <a:pt x="14420684" y="3188174"/>
                </a:lnTo>
                <a:lnTo>
                  <a:pt x="0" y="3188174"/>
                </a:lnTo>
                <a:lnTo>
                  <a:pt x="0" y="0"/>
                </a:lnTo>
                <a:close/>
              </a:path>
            </a:pathLst>
          </a:custGeom>
          <a:blipFill>
            <a:blip r:embed="rId4"/>
            <a:stretch>
              <a:fillRect l="0" t="0" r="0" b="0"/>
            </a:stretch>
          </a:blipFill>
        </p:spPr>
      </p:sp>
      <p:sp>
        <p:nvSpPr>
          <p:cNvPr name="TextBox 4" id="4"/>
          <p:cNvSpPr txBox="true"/>
          <p:nvPr/>
        </p:nvSpPr>
        <p:spPr>
          <a:xfrm rot="0">
            <a:off x="546111" y="221632"/>
            <a:ext cx="11802900" cy="2715393"/>
          </a:xfrm>
          <a:prstGeom prst="rect">
            <a:avLst/>
          </a:prstGeom>
        </p:spPr>
        <p:txBody>
          <a:bodyPr anchor="t" rtlCol="false" tIns="0" lIns="0" bIns="0" rIns="0">
            <a:spAutoFit/>
          </a:bodyPr>
          <a:lstStyle/>
          <a:p>
            <a:pPr algn="l">
              <a:lnSpc>
                <a:spcPts val="9504"/>
              </a:lnSpc>
            </a:pPr>
            <a:r>
              <a:rPr lang="en-US" b="true" sz="8800" spc="-42">
                <a:solidFill>
                  <a:srgbClr val="0BE1FF"/>
                </a:solidFill>
                <a:latin typeface="Evolventa Bold"/>
                <a:ea typeface="Evolventa Bold"/>
                <a:cs typeface="Evolventa Bold"/>
                <a:sym typeface="Evolventa Bold"/>
              </a:rPr>
              <a:t>Integrantes del proyecto:</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2B0348"/>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17" b="0"/>
            </a:stretch>
          </a:blipFill>
        </p:spPr>
      </p:sp>
      <p:grpSp>
        <p:nvGrpSpPr>
          <p:cNvPr name="Group 3" id="3"/>
          <p:cNvGrpSpPr/>
          <p:nvPr/>
        </p:nvGrpSpPr>
        <p:grpSpPr>
          <a:xfrm rot="0">
            <a:off x="0" y="0"/>
            <a:ext cx="18288000" cy="1477775"/>
            <a:chOff x="0" y="0"/>
            <a:chExt cx="4816593" cy="389208"/>
          </a:xfrm>
        </p:grpSpPr>
        <p:sp>
          <p:nvSpPr>
            <p:cNvPr name="Freeform 4" id="4"/>
            <p:cNvSpPr/>
            <p:nvPr/>
          </p:nvSpPr>
          <p:spPr>
            <a:xfrm flipH="false" flipV="false" rot="0">
              <a:off x="0" y="0"/>
              <a:ext cx="4816592" cy="389208"/>
            </a:xfrm>
            <a:custGeom>
              <a:avLst/>
              <a:gdLst/>
              <a:ahLst/>
              <a:cxnLst/>
              <a:rect r="r" b="b" t="t" l="l"/>
              <a:pathLst>
                <a:path h="389208" w="4816592">
                  <a:moveTo>
                    <a:pt x="0" y="0"/>
                  </a:moveTo>
                  <a:lnTo>
                    <a:pt x="4816592" y="0"/>
                  </a:lnTo>
                  <a:lnTo>
                    <a:pt x="4816592" y="389208"/>
                  </a:lnTo>
                  <a:lnTo>
                    <a:pt x="0" y="389208"/>
                  </a:lnTo>
                  <a:close/>
                </a:path>
              </a:pathLst>
            </a:custGeom>
            <a:solidFill>
              <a:srgbClr val="FFFFFF"/>
            </a:solidFill>
          </p:spPr>
        </p:sp>
        <p:sp>
          <p:nvSpPr>
            <p:cNvPr name="TextBox 5" id="5"/>
            <p:cNvSpPr txBox="true"/>
            <p:nvPr/>
          </p:nvSpPr>
          <p:spPr>
            <a:xfrm>
              <a:off x="0" y="-19050"/>
              <a:ext cx="4816593" cy="408258"/>
            </a:xfrm>
            <a:prstGeom prst="rect">
              <a:avLst/>
            </a:prstGeom>
          </p:spPr>
          <p:txBody>
            <a:bodyPr anchor="ctr" rtlCol="false" tIns="50800" lIns="50800" bIns="50800" rIns="50800"/>
            <a:lstStyle/>
            <a:p>
              <a:pPr algn="ctr">
                <a:lnSpc>
                  <a:spcPts val="2268"/>
                </a:lnSpc>
              </a:pPr>
            </a:p>
          </p:txBody>
        </p:sp>
      </p:grpSp>
      <p:sp>
        <p:nvSpPr>
          <p:cNvPr name="TextBox 6" id="6"/>
          <p:cNvSpPr txBox="true"/>
          <p:nvPr/>
        </p:nvSpPr>
        <p:spPr>
          <a:xfrm rot="0">
            <a:off x="142624" y="286390"/>
            <a:ext cx="14560500" cy="1292733"/>
          </a:xfrm>
          <a:prstGeom prst="rect">
            <a:avLst/>
          </a:prstGeom>
        </p:spPr>
        <p:txBody>
          <a:bodyPr anchor="t" rtlCol="false" tIns="0" lIns="0" bIns="0" rIns="0">
            <a:spAutoFit/>
          </a:bodyPr>
          <a:lstStyle/>
          <a:p>
            <a:pPr algn="l">
              <a:lnSpc>
                <a:spcPts val="4536"/>
              </a:lnSpc>
            </a:pPr>
            <a:r>
              <a:rPr lang="en-US" sz="4200" spc="-16" b="true">
                <a:solidFill>
                  <a:srgbClr val="2B0348"/>
                </a:solidFill>
                <a:latin typeface="Evolventa Bold"/>
                <a:ea typeface="Evolventa Bold"/>
                <a:cs typeface="Evolventa Bold"/>
                <a:sym typeface="Evolventa Bold"/>
              </a:rPr>
              <a:t>DESCRIPCIÓN DEL PROYECTO</a:t>
            </a:r>
          </a:p>
          <a:p>
            <a:pPr algn="l">
              <a:lnSpc>
                <a:spcPts val="4536"/>
              </a:lnSpc>
            </a:pPr>
          </a:p>
        </p:txBody>
      </p:sp>
      <p:sp>
        <p:nvSpPr>
          <p:cNvPr name="Freeform 7" id="7"/>
          <p:cNvSpPr/>
          <p:nvPr/>
        </p:nvSpPr>
        <p:spPr>
          <a:xfrm flipH="false" flipV="false" rot="0">
            <a:off x="11911064" y="113365"/>
            <a:ext cx="4769680" cy="1194735"/>
          </a:xfrm>
          <a:custGeom>
            <a:avLst/>
            <a:gdLst/>
            <a:ahLst/>
            <a:cxnLst/>
            <a:rect r="r" b="b" t="t" l="l"/>
            <a:pathLst>
              <a:path h="1194735" w="4769680">
                <a:moveTo>
                  <a:pt x="0" y="0"/>
                </a:moveTo>
                <a:lnTo>
                  <a:pt x="4769680" y="0"/>
                </a:lnTo>
                <a:lnTo>
                  <a:pt x="4769680" y="1194735"/>
                </a:lnTo>
                <a:lnTo>
                  <a:pt x="0" y="1194735"/>
                </a:lnTo>
                <a:lnTo>
                  <a:pt x="0" y="0"/>
                </a:lnTo>
                <a:close/>
              </a:path>
            </a:pathLst>
          </a:custGeom>
          <a:blipFill>
            <a:blip r:embed="rId4"/>
            <a:stretch>
              <a:fillRect l="0" t="0" r="0" b="0"/>
            </a:stretch>
          </a:blipFill>
        </p:spPr>
      </p:sp>
      <p:sp>
        <p:nvSpPr>
          <p:cNvPr name="TextBox 8" id="8"/>
          <p:cNvSpPr txBox="true"/>
          <p:nvPr/>
        </p:nvSpPr>
        <p:spPr>
          <a:xfrm rot="0">
            <a:off x="1028700" y="2674106"/>
            <a:ext cx="7782027" cy="5941695"/>
          </a:xfrm>
          <a:prstGeom prst="rect">
            <a:avLst/>
          </a:prstGeom>
        </p:spPr>
        <p:txBody>
          <a:bodyPr anchor="t" rtlCol="false" tIns="0" lIns="0" bIns="0" rIns="0">
            <a:spAutoFit/>
          </a:bodyPr>
          <a:lstStyle/>
          <a:p>
            <a:pPr algn="l">
              <a:lnSpc>
                <a:spcPts val="4320"/>
              </a:lnSpc>
            </a:pPr>
            <a:r>
              <a:rPr lang="en-US" sz="2400">
                <a:solidFill>
                  <a:srgbClr val="FFFFFF"/>
                </a:solidFill>
                <a:latin typeface="Arimo"/>
                <a:ea typeface="Arimo"/>
                <a:cs typeface="Arimo"/>
                <a:sym typeface="Arimo"/>
              </a:rPr>
              <a:t>Bermellona Accesorios es una PYME de Viña del Mar dedicada a la venta de accesorios de manufactura propia. A pesar de su crecimiento considerable en los últimos años, la empresa enfrenta desafíos significativos para continuar su expansión. Actualmente, sus ventas dependen casi exclusivamente de la presencia física en puntos de venta estratégicos, limitando su alcance a clientes que residen en la región. Este enfoque restringe el potencial de crecimiento y no permite aprovechar el mercado digital en una época donde el comercio electrónico está en auge.</a:t>
            </a:r>
          </a:p>
        </p:txBody>
      </p:sp>
      <p:sp>
        <p:nvSpPr>
          <p:cNvPr name="Freeform 9" id="9"/>
          <p:cNvSpPr/>
          <p:nvPr/>
        </p:nvSpPr>
        <p:spPr>
          <a:xfrm flipH="false" flipV="false" rot="0">
            <a:off x="10695396" y="3006529"/>
            <a:ext cx="5660793" cy="5429250"/>
          </a:xfrm>
          <a:custGeom>
            <a:avLst/>
            <a:gdLst/>
            <a:ahLst/>
            <a:cxnLst/>
            <a:rect r="r" b="b" t="t" l="l"/>
            <a:pathLst>
              <a:path h="5429250" w="5660793">
                <a:moveTo>
                  <a:pt x="0" y="0"/>
                </a:moveTo>
                <a:lnTo>
                  <a:pt x="5660793" y="0"/>
                </a:lnTo>
                <a:lnTo>
                  <a:pt x="5660793" y="5429250"/>
                </a:lnTo>
                <a:lnTo>
                  <a:pt x="0" y="5429250"/>
                </a:lnTo>
                <a:lnTo>
                  <a:pt x="0" y="0"/>
                </a:lnTo>
                <a:close/>
              </a:path>
            </a:pathLst>
          </a:custGeom>
          <a:blipFill>
            <a:blip r:embed="rId5"/>
            <a:stretch>
              <a:fillRect l="0" t="0" r="-11955" b="0"/>
            </a:stretch>
          </a:blipFill>
        </p:spPr>
      </p:sp>
      <p:sp>
        <p:nvSpPr>
          <p:cNvPr name="TextBox 10" id="10"/>
          <p:cNvSpPr txBox="true"/>
          <p:nvPr/>
        </p:nvSpPr>
        <p:spPr>
          <a:xfrm rot="0">
            <a:off x="1028700" y="1748662"/>
            <a:ext cx="6687105" cy="721233"/>
          </a:xfrm>
          <a:prstGeom prst="rect">
            <a:avLst/>
          </a:prstGeom>
        </p:spPr>
        <p:txBody>
          <a:bodyPr anchor="t" rtlCol="false" tIns="0" lIns="0" bIns="0" rIns="0">
            <a:spAutoFit/>
          </a:bodyPr>
          <a:lstStyle/>
          <a:p>
            <a:pPr algn="l">
              <a:lnSpc>
                <a:spcPts val="4536"/>
              </a:lnSpc>
            </a:pPr>
            <a:r>
              <a:rPr lang="en-US" b="true" sz="4200" spc="-20">
                <a:solidFill>
                  <a:srgbClr val="0BE1FF"/>
                </a:solidFill>
                <a:latin typeface="Evolventa Bold"/>
                <a:ea typeface="Evolventa Bold"/>
                <a:cs typeface="Evolventa Bold"/>
                <a:sym typeface="Evolventa Bold"/>
              </a:rPr>
              <a:t>PROBLEMÁTICA</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2B0348"/>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17" b="0"/>
            </a:stretch>
          </a:blipFill>
        </p:spPr>
      </p:sp>
      <p:grpSp>
        <p:nvGrpSpPr>
          <p:cNvPr name="Group 3" id="3"/>
          <p:cNvGrpSpPr/>
          <p:nvPr/>
        </p:nvGrpSpPr>
        <p:grpSpPr>
          <a:xfrm rot="0">
            <a:off x="0" y="0"/>
            <a:ext cx="18288000" cy="1477775"/>
            <a:chOff x="0" y="0"/>
            <a:chExt cx="4816593" cy="389208"/>
          </a:xfrm>
        </p:grpSpPr>
        <p:sp>
          <p:nvSpPr>
            <p:cNvPr name="Freeform 4" id="4"/>
            <p:cNvSpPr/>
            <p:nvPr/>
          </p:nvSpPr>
          <p:spPr>
            <a:xfrm flipH="false" flipV="false" rot="0">
              <a:off x="0" y="0"/>
              <a:ext cx="4816592" cy="389208"/>
            </a:xfrm>
            <a:custGeom>
              <a:avLst/>
              <a:gdLst/>
              <a:ahLst/>
              <a:cxnLst/>
              <a:rect r="r" b="b" t="t" l="l"/>
              <a:pathLst>
                <a:path h="389208" w="4816592">
                  <a:moveTo>
                    <a:pt x="0" y="0"/>
                  </a:moveTo>
                  <a:lnTo>
                    <a:pt x="4816592" y="0"/>
                  </a:lnTo>
                  <a:lnTo>
                    <a:pt x="4816592" y="389208"/>
                  </a:lnTo>
                  <a:lnTo>
                    <a:pt x="0" y="389208"/>
                  </a:lnTo>
                  <a:close/>
                </a:path>
              </a:pathLst>
            </a:custGeom>
            <a:solidFill>
              <a:srgbClr val="FFFFFF"/>
            </a:solidFill>
          </p:spPr>
        </p:sp>
        <p:sp>
          <p:nvSpPr>
            <p:cNvPr name="TextBox 5" id="5"/>
            <p:cNvSpPr txBox="true"/>
            <p:nvPr/>
          </p:nvSpPr>
          <p:spPr>
            <a:xfrm>
              <a:off x="0" y="-19050"/>
              <a:ext cx="4816593" cy="408258"/>
            </a:xfrm>
            <a:prstGeom prst="rect">
              <a:avLst/>
            </a:prstGeom>
          </p:spPr>
          <p:txBody>
            <a:bodyPr anchor="ctr" rtlCol="false" tIns="50800" lIns="50800" bIns="50800" rIns="50800"/>
            <a:lstStyle/>
            <a:p>
              <a:pPr algn="ctr">
                <a:lnSpc>
                  <a:spcPts val="2268"/>
                </a:lnSpc>
              </a:pPr>
            </a:p>
          </p:txBody>
        </p:sp>
      </p:grpSp>
      <p:sp>
        <p:nvSpPr>
          <p:cNvPr name="TextBox 6" id="6"/>
          <p:cNvSpPr txBox="true"/>
          <p:nvPr/>
        </p:nvSpPr>
        <p:spPr>
          <a:xfrm rot="0">
            <a:off x="142624" y="286390"/>
            <a:ext cx="14560500" cy="1292733"/>
          </a:xfrm>
          <a:prstGeom prst="rect">
            <a:avLst/>
          </a:prstGeom>
        </p:spPr>
        <p:txBody>
          <a:bodyPr anchor="t" rtlCol="false" tIns="0" lIns="0" bIns="0" rIns="0">
            <a:spAutoFit/>
          </a:bodyPr>
          <a:lstStyle/>
          <a:p>
            <a:pPr algn="l">
              <a:lnSpc>
                <a:spcPts val="4536"/>
              </a:lnSpc>
            </a:pPr>
            <a:r>
              <a:rPr lang="en-US" sz="4200" spc="-16" b="true">
                <a:solidFill>
                  <a:srgbClr val="2B0348"/>
                </a:solidFill>
                <a:latin typeface="Evolventa Bold"/>
                <a:ea typeface="Evolventa Bold"/>
                <a:cs typeface="Evolventa Bold"/>
                <a:sym typeface="Evolventa Bold"/>
              </a:rPr>
              <a:t>DESCRIPCIÓN DEL PROYECTO</a:t>
            </a:r>
          </a:p>
          <a:p>
            <a:pPr algn="l">
              <a:lnSpc>
                <a:spcPts val="4536"/>
              </a:lnSpc>
            </a:pPr>
          </a:p>
        </p:txBody>
      </p:sp>
      <p:sp>
        <p:nvSpPr>
          <p:cNvPr name="Freeform 7" id="7"/>
          <p:cNvSpPr/>
          <p:nvPr/>
        </p:nvSpPr>
        <p:spPr>
          <a:xfrm flipH="false" flipV="false" rot="0">
            <a:off x="11911064" y="113365"/>
            <a:ext cx="4769680" cy="1194735"/>
          </a:xfrm>
          <a:custGeom>
            <a:avLst/>
            <a:gdLst/>
            <a:ahLst/>
            <a:cxnLst/>
            <a:rect r="r" b="b" t="t" l="l"/>
            <a:pathLst>
              <a:path h="1194735" w="4769680">
                <a:moveTo>
                  <a:pt x="0" y="0"/>
                </a:moveTo>
                <a:lnTo>
                  <a:pt x="4769680" y="0"/>
                </a:lnTo>
                <a:lnTo>
                  <a:pt x="4769680" y="1194735"/>
                </a:lnTo>
                <a:lnTo>
                  <a:pt x="0" y="1194735"/>
                </a:lnTo>
                <a:lnTo>
                  <a:pt x="0" y="0"/>
                </a:lnTo>
                <a:close/>
              </a:path>
            </a:pathLst>
          </a:custGeom>
          <a:blipFill>
            <a:blip r:embed="rId4"/>
            <a:stretch>
              <a:fillRect l="0" t="0" r="0" b="0"/>
            </a:stretch>
          </a:blipFill>
        </p:spPr>
      </p:sp>
      <p:sp>
        <p:nvSpPr>
          <p:cNvPr name="Freeform 8" id="8" descr="icono de mercado"/>
          <p:cNvSpPr/>
          <p:nvPr/>
        </p:nvSpPr>
        <p:spPr>
          <a:xfrm flipH="false" flipV="false" rot="0">
            <a:off x="1934936" y="3542607"/>
            <a:ext cx="905256" cy="905256"/>
          </a:xfrm>
          <a:custGeom>
            <a:avLst/>
            <a:gdLst/>
            <a:ahLst/>
            <a:cxnLst/>
            <a:rect r="r" b="b" t="t" l="l"/>
            <a:pathLst>
              <a:path h="905256" w="905256">
                <a:moveTo>
                  <a:pt x="0" y="0"/>
                </a:moveTo>
                <a:lnTo>
                  <a:pt x="905256" y="0"/>
                </a:lnTo>
                <a:lnTo>
                  <a:pt x="905256" y="905256"/>
                </a:lnTo>
                <a:lnTo>
                  <a:pt x="0" y="905256"/>
                </a:lnTo>
                <a:lnTo>
                  <a:pt x="0" y="0"/>
                </a:lnTo>
                <a:close/>
              </a:path>
            </a:pathLst>
          </a:custGeom>
          <a:blipFill>
            <a:blip r:embed="rId5"/>
            <a:stretch>
              <a:fillRect l="0" t="0" r="0" b="0"/>
            </a:stretch>
          </a:blipFill>
        </p:spPr>
      </p:sp>
      <p:sp>
        <p:nvSpPr>
          <p:cNvPr name="TextBox 9" id="9"/>
          <p:cNvSpPr txBox="true"/>
          <p:nvPr/>
        </p:nvSpPr>
        <p:spPr>
          <a:xfrm rot="0">
            <a:off x="602333" y="4568504"/>
            <a:ext cx="3778355" cy="2476096"/>
          </a:xfrm>
          <a:prstGeom prst="rect">
            <a:avLst/>
          </a:prstGeom>
        </p:spPr>
        <p:txBody>
          <a:bodyPr anchor="t" rtlCol="false" tIns="0" lIns="0" bIns="0" rIns="0">
            <a:spAutoFit/>
          </a:bodyPr>
          <a:lstStyle/>
          <a:p>
            <a:pPr algn="ctr">
              <a:lnSpc>
                <a:spcPts val="4590"/>
              </a:lnSpc>
            </a:pPr>
            <a:r>
              <a:rPr lang="en-US" sz="2550" i="true" spc="23">
                <a:solidFill>
                  <a:srgbClr val="FFFFFF"/>
                </a:solidFill>
                <a:latin typeface="TT Rounds Condensed Italics"/>
                <a:ea typeface="TT Rounds Condensed Italics"/>
                <a:cs typeface="TT Rounds Condensed Italics"/>
                <a:sym typeface="TT Rounds Condensed Italics"/>
              </a:rPr>
              <a:t>Desarrollando una plataforma web que será el enlace directo Pyme/cliente en el mundo digital</a:t>
            </a:r>
          </a:p>
        </p:txBody>
      </p:sp>
      <p:sp>
        <p:nvSpPr>
          <p:cNvPr name="TextBox 10" id="10"/>
          <p:cNvSpPr txBox="true"/>
          <p:nvPr/>
        </p:nvSpPr>
        <p:spPr>
          <a:xfrm rot="0">
            <a:off x="5440868" y="4514861"/>
            <a:ext cx="3778354" cy="2476096"/>
          </a:xfrm>
          <a:prstGeom prst="rect">
            <a:avLst/>
          </a:prstGeom>
        </p:spPr>
        <p:txBody>
          <a:bodyPr anchor="t" rtlCol="false" tIns="0" lIns="0" bIns="0" rIns="0">
            <a:spAutoFit/>
          </a:bodyPr>
          <a:lstStyle/>
          <a:p>
            <a:pPr algn="ctr">
              <a:lnSpc>
                <a:spcPts val="4590"/>
              </a:lnSpc>
            </a:pPr>
            <a:r>
              <a:rPr lang="en-US" sz="2550" i="true" spc="23">
                <a:solidFill>
                  <a:srgbClr val="FFFFFF"/>
                </a:solidFill>
                <a:latin typeface="TT Rounds Condensed Italics"/>
                <a:ea typeface="TT Rounds Condensed Italics"/>
                <a:cs typeface="TT Rounds Condensed Italics"/>
                <a:sym typeface="TT Rounds Condensed Italics"/>
              </a:rPr>
              <a:t>hacer sus compras Online y recibir su producto sin complicaciones.</a:t>
            </a:r>
          </a:p>
        </p:txBody>
      </p:sp>
      <p:sp>
        <p:nvSpPr>
          <p:cNvPr name="Freeform 11" id="11" descr="icono de hucha"/>
          <p:cNvSpPr/>
          <p:nvPr/>
        </p:nvSpPr>
        <p:spPr>
          <a:xfrm flipH="false" flipV="false" rot="0">
            <a:off x="10873723" y="3219790"/>
            <a:ext cx="905256" cy="905256"/>
          </a:xfrm>
          <a:custGeom>
            <a:avLst/>
            <a:gdLst/>
            <a:ahLst/>
            <a:cxnLst/>
            <a:rect r="r" b="b" t="t" l="l"/>
            <a:pathLst>
              <a:path h="905256" w="905256">
                <a:moveTo>
                  <a:pt x="0" y="0"/>
                </a:moveTo>
                <a:lnTo>
                  <a:pt x="905256" y="0"/>
                </a:lnTo>
                <a:lnTo>
                  <a:pt x="905256" y="905256"/>
                </a:lnTo>
                <a:lnTo>
                  <a:pt x="0" y="905256"/>
                </a:lnTo>
                <a:lnTo>
                  <a:pt x="0" y="0"/>
                </a:lnTo>
                <a:close/>
              </a:path>
            </a:pathLst>
          </a:custGeom>
          <a:blipFill>
            <a:blip r:embed="rId6"/>
            <a:stretch>
              <a:fillRect l="0" t="0" r="0" b="0"/>
            </a:stretch>
          </a:blipFill>
        </p:spPr>
      </p:sp>
      <p:sp>
        <p:nvSpPr>
          <p:cNvPr name="TextBox 12" id="12"/>
          <p:cNvSpPr txBox="true"/>
          <p:nvPr/>
        </p:nvSpPr>
        <p:spPr>
          <a:xfrm rot="0">
            <a:off x="9674090" y="4541132"/>
            <a:ext cx="3778354" cy="1213922"/>
          </a:xfrm>
          <a:prstGeom prst="rect">
            <a:avLst/>
          </a:prstGeom>
        </p:spPr>
        <p:txBody>
          <a:bodyPr anchor="t" rtlCol="false" tIns="0" lIns="0" bIns="0" rIns="0">
            <a:spAutoFit/>
          </a:bodyPr>
          <a:lstStyle/>
          <a:p>
            <a:pPr algn="ctr">
              <a:lnSpc>
                <a:spcPts val="4590"/>
              </a:lnSpc>
            </a:pPr>
            <a:r>
              <a:rPr lang="en-US" sz="2550" spc="23">
                <a:solidFill>
                  <a:srgbClr val="FFFFFF"/>
                </a:solidFill>
                <a:latin typeface="TT Rounds Condensed"/>
                <a:ea typeface="TT Rounds Condensed"/>
                <a:cs typeface="TT Rounds Condensed"/>
                <a:sym typeface="TT Rounds Condensed"/>
              </a:rPr>
              <a:t>Integración con sistema WebPay </a:t>
            </a:r>
          </a:p>
        </p:txBody>
      </p:sp>
      <p:sp>
        <p:nvSpPr>
          <p:cNvPr name="Freeform 13" id="13" descr="icono de pila de documentos"/>
          <p:cNvSpPr/>
          <p:nvPr/>
        </p:nvSpPr>
        <p:spPr>
          <a:xfrm flipH="false" flipV="false" rot="0">
            <a:off x="15210766" y="3271152"/>
            <a:ext cx="905256" cy="905256"/>
          </a:xfrm>
          <a:custGeom>
            <a:avLst/>
            <a:gdLst/>
            <a:ahLst/>
            <a:cxnLst/>
            <a:rect r="r" b="b" t="t" l="l"/>
            <a:pathLst>
              <a:path h="905256" w="905256">
                <a:moveTo>
                  <a:pt x="0" y="0"/>
                </a:moveTo>
                <a:lnTo>
                  <a:pt x="905256" y="0"/>
                </a:lnTo>
                <a:lnTo>
                  <a:pt x="905256" y="905256"/>
                </a:lnTo>
                <a:lnTo>
                  <a:pt x="0" y="905256"/>
                </a:lnTo>
                <a:lnTo>
                  <a:pt x="0" y="0"/>
                </a:lnTo>
                <a:close/>
              </a:path>
            </a:pathLst>
          </a:custGeom>
          <a:blipFill>
            <a:blip r:embed="rId7"/>
            <a:stretch>
              <a:fillRect l="0" t="0" r="0" b="0"/>
            </a:stretch>
          </a:blipFill>
        </p:spPr>
      </p:sp>
      <p:sp>
        <p:nvSpPr>
          <p:cNvPr name="TextBox 14" id="14"/>
          <p:cNvSpPr txBox="true"/>
          <p:nvPr/>
        </p:nvSpPr>
        <p:spPr>
          <a:xfrm rot="0">
            <a:off x="13774216" y="4687744"/>
            <a:ext cx="3778354" cy="503912"/>
          </a:xfrm>
          <a:prstGeom prst="rect">
            <a:avLst/>
          </a:prstGeom>
        </p:spPr>
        <p:txBody>
          <a:bodyPr anchor="t" rtlCol="false" tIns="0" lIns="0" bIns="0" rIns="0">
            <a:spAutoFit/>
          </a:bodyPr>
          <a:lstStyle/>
          <a:p>
            <a:pPr algn="ctr">
              <a:lnSpc>
                <a:spcPts val="2592"/>
              </a:lnSpc>
            </a:pPr>
            <a:r>
              <a:rPr lang="en-US" b="true" sz="2400" spc="-11">
                <a:solidFill>
                  <a:srgbClr val="0BE1FF"/>
                </a:solidFill>
                <a:latin typeface="Evolventa Bold"/>
                <a:ea typeface="Evolventa Bold"/>
                <a:cs typeface="Evolventa Bold"/>
                <a:sym typeface="Evolventa Bold"/>
              </a:rPr>
              <a:t>Fácil de usar</a:t>
            </a:r>
          </a:p>
        </p:txBody>
      </p:sp>
      <p:sp>
        <p:nvSpPr>
          <p:cNvPr name="TextBox 15" id="15"/>
          <p:cNvSpPr txBox="true"/>
          <p:nvPr/>
        </p:nvSpPr>
        <p:spPr>
          <a:xfrm rot="0">
            <a:off x="13907312" y="5122355"/>
            <a:ext cx="3778354" cy="2476096"/>
          </a:xfrm>
          <a:prstGeom prst="rect">
            <a:avLst/>
          </a:prstGeom>
        </p:spPr>
        <p:txBody>
          <a:bodyPr anchor="t" rtlCol="false" tIns="0" lIns="0" bIns="0" rIns="0">
            <a:spAutoFit/>
          </a:bodyPr>
          <a:lstStyle/>
          <a:p>
            <a:pPr algn="ctr">
              <a:lnSpc>
                <a:spcPts val="4590"/>
              </a:lnSpc>
            </a:pPr>
            <a:r>
              <a:rPr lang="en-US" sz="2550" spc="23">
                <a:solidFill>
                  <a:srgbClr val="FFFFFF"/>
                </a:solidFill>
                <a:latin typeface="TT Rounds Condensed"/>
                <a:ea typeface="TT Rounds Condensed"/>
                <a:cs typeface="TT Rounds Condensed"/>
                <a:sym typeface="TT Rounds Condensed"/>
              </a:rPr>
              <a:t>Diseño sencillo que proporciona a los clientes la información específica que necesitan</a:t>
            </a:r>
          </a:p>
          <a:p>
            <a:pPr algn="ctr">
              <a:lnSpc>
                <a:spcPts val="3780"/>
              </a:lnSpc>
            </a:pPr>
          </a:p>
        </p:txBody>
      </p:sp>
      <p:sp>
        <p:nvSpPr>
          <p:cNvPr name="Freeform 16" id="16" descr="icono de dos personas hablando"/>
          <p:cNvSpPr/>
          <p:nvPr/>
        </p:nvSpPr>
        <p:spPr>
          <a:xfrm flipH="false" flipV="false" rot="0">
            <a:off x="6625195" y="6277872"/>
            <a:ext cx="905256" cy="905256"/>
          </a:xfrm>
          <a:custGeom>
            <a:avLst/>
            <a:gdLst/>
            <a:ahLst/>
            <a:cxnLst/>
            <a:rect r="r" b="b" t="t" l="l"/>
            <a:pathLst>
              <a:path h="905256" w="905256">
                <a:moveTo>
                  <a:pt x="0" y="0"/>
                </a:moveTo>
                <a:lnTo>
                  <a:pt x="905256" y="0"/>
                </a:lnTo>
                <a:lnTo>
                  <a:pt x="905256" y="905256"/>
                </a:lnTo>
                <a:lnTo>
                  <a:pt x="0" y="905256"/>
                </a:lnTo>
                <a:lnTo>
                  <a:pt x="0" y="0"/>
                </a:lnTo>
                <a:close/>
              </a:path>
            </a:pathLst>
          </a:custGeom>
          <a:blipFill>
            <a:blip r:embed="rId8"/>
            <a:stretch>
              <a:fillRect l="0" t="-131" r="-262" b="-131"/>
            </a:stretch>
          </a:blipFill>
        </p:spPr>
      </p:sp>
      <p:sp>
        <p:nvSpPr>
          <p:cNvPr name="TextBox 17" id="17"/>
          <p:cNvSpPr txBox="true"/>
          <p:nvPr/>
        </p:nvSpPr>
        <p:spPr>
          <a:xfrm rot="0">
            <a:off x="5035561" y="7627045"/>
            <a:ext cx="4330095" cy="1381887"/>
          </a:xfrm>
          <a:prstGeom prst="rect">
            <a:avLst/>
          </a:prstGeom>
        </p:spPr>
        <p:txBody>
          <a:bodyPr anchor="t" rtlCol="false" tIns="0" lIns="0" bIns="0" rIns="0">
            <a:spAutoFit/>
          </a:bodyPr>
          <a:lstStyle/>
          <a:p>
            <a:pPr algn="ctr">
              <a:lnSpc>
                <a:spcPts val="2754"/>
              </a:lnSpc>
            </a:pPr>
            <a:r>
              <a:rPr lang="en-US" sz="2550" i="true" spc="23">
                <a:solidFill>
                  <a:srgbClr val="FFFFFF"/>
                </a:solidFill>
                <a:latin typeface="TT Rounds Condensed Italics"/>
                <a:ea typeface="TT Rounds Condensed Italics"/>
                <a:cs typeface="TT Rounds Condensed Italics"/>
                <a:sym typeface="TT Rounds Condensed Italics"/>
              </a:rPr>
              <a:t>C</a:t>
            </a:r>
            <a:r>
              <a:rPr lang="en-US" sz="2550" i="true" spc="23">
                <a:solidFill>
                  <a:srgbClr val="FFFFFF"/>
                </a:solidFill>
                <a:latin typeface="TT Rounds Condensed Italics"/>
                <a:ea typeface="TT Rounds Condensed Italics"/>
                <a:cs typeface="TT Rounds Condensed Italics"/>
                <a:sym typeface="TT Rounds Condensed Italics"/>
              </a:rPr>
              <a:t>hat Bot que podrá realizar consultas básicas en cuanto a asistencia o solicitar ayuda con algún encargado de la página</a:t>
            </a:r>
          </a:p>
        </p:txBody>
      </p:sp>
      <p:sp>
        <p:nvSpPr>
          <p:cNvPr name="Freeform 18" id="18" descr="icono de cuadro"/>
          <p:cNvSpPr/>
          <p:nvPr/>
        </p:nvSpPr>
        <p:spPr>
          <a:xfrm flipH="false" flipV="false" rot="0">
            <a:off x="6747980" y="3643296"/>
            <a:ext cx="905256" cy="905256"/>
          </a:xfrm>
          <a:custGeom>
            <a:avLst/>
            <a:gdLst/>
            <a:ahLst/>
            <a:cxnLst/>
            <a:rect r="r" b="b" t="t" l="l"/>
            <a:pathLst>
              <a:path h="905256" w="905256">
                <a:moveTo>
                  <a:pt x="0" y="0"/>
                </a:moveTo>
                <a:lnTo>
                  <a:pt x="905256" y="0"/>
                </a:lnTo>
                <a:lnTo>
                  <a:pt x="905256" y="905256"/>
                </a:lnTo>
                <a:lnTo>
                  <a:pt x="0" y="905256"/>
                </a:lnTo>
                <a:lnTo>
                  <a:pt x="0" y="0"/>
                </a:lnTo>
                <a:close/>
              </a:path>
            </a:pathLst>
          </a:custGeom>
          <a:blipFill>
            <a:blip r:embed="rId9"/>
            <a:stretch>
              <a:fillRect l="-378" t="0" r="-641" b="0"/>
            </a:stretch>
          </a:blipFill>
        </p:spPr>
      </p:sp>
      <p:sp>
        <p:nvSpPr>
          <p:cNvPr name="Freeform 19" id="19" descr="icono de portapapeles con lista de comprobación"/>
          <p:cNvSpPr/>
          <p:nvPr/>
        </p:nvSpPr>
        <p:spPr>
          <a:xfrm flipH="false" flipV="false" rot="0">
            <a:off x="12321995" y="6314016"/>
            <a:ext cx="905256" cy="905256"/>
          </a:xfrm>
          <a:custGeom>
            <a:avLst/>
            <a:gdLst/>
            <a:ahLst/>
            <a:cxnLst/>
            <a:rect r="r" b="b" t="t" l="l"/>
            <a:pathLst>
              <a:path h="905256" w="905256">
                <a:moveTo>
                  <a:pt x="0" y="0"/>
                </a:moveTo>
                <a:lnTo>
                  <a:pt x="905256" y="0"/>
                </a:lnTo>
                <a:lnTo>
                  <a:pt x="905256" y="905256"/>
                </a:lnTo>
                <a:lnTo>
                  <a:pt x="0" y="905256"/>
                </a:lnTo>
                <a:lnTo>
                  <a:pt x="0" y="0"/>
                </a:lnTo>
                <a:close/>
              </a:path>
            </a:pathLst>
          </a:custGeom>
          <a:blipFill>
            <a:blip r:embed="rId10"/>
            <a:stretch>
              <a:fillRect l="-378" t="0" r="-641" b="0"/>
            </a:stretch>
          </a:blipFill>
        </p:spPr>
      </p:sp>
      <p:sp>
        <p:nvSpPr>
          <p:cNvPr name="TextBox 20" id="20"/>
          <p:cNvSpPr txBox="true"/>
          <p:nvPr/>
        </p:nvSpPr>
        <p:spPr>
          <a:xfrm rot="0">
            <a:off x="10820954" y="7295761"/>
            <a:ext cx="3778354" cy="2766060"/>
          </a:xfrm>
          <a:prstGeom prst="rect">
            <a:avLst/>
          </a:prstGeom>
        </p:spPr>
        <p:txBody>
          <a:bodyPr anchor="t" rtlCol="false" tIns="0" lIns="0" bIns="0" rIns="0">
            <a:spAutoFit/>
          </a:bodyPr>
          <a:lstStyle/>
          <a:p>
            <a:pPr algn="ctr">
              <a:lnSpc>
                <a:spcPts val="4590"/>
              </a:lnSpc>
            </a:pPr>
            <a:r>
              <a:rPr lang="en-US" sz="2550" spc="23">
                <a:solidFill>
                  <a:srgbClr val="FFFFFF"/>
                </a:solidFill>
                <a:latin typeface="TT Rounds Condensed"/>
                <a:ea typeface="TT Rounds Condensed"/>
                <a:cs typeface="TT Rounds Condensed"/>
                <a:sym typeface="TT Rounds Condensed"/>
              </a:rPr>
              <a:t>Catálogo Completo de sus productos además de un carrusel de productos principales.</a:t>
            </a:r>
          </a:p>
          <a:p>
            <a:pPr algn="ctr">
              <a:lnSpc>
                <a:spcPts val="3780"/>
              </a:lnSpc>
            </a:pPr>
          </a:p>
        </p:txBody>
      </p:sp>
      <p:sp>
        <p:nvSpPr>
          <p:cNvPr name="TextBox 21" id="21"/>
          <p:cNvSpPr txBox="true"/>
          <p:nvPr/>
        </p:nvSpPr>
        <p:spPr>
          <a:xfrm rot="0">
            <a:off x="1028700" y="1748662"/>
            <a:ext cx="6687105" cy="721233"/>
          </a:xfrm>
          <a:prstGeom prst="rect">
            <a:avLst/>
          </a:prstGeom>
        </p:spPr>
        <p:txBody>
          <a:bodyPr anchor="t" rtlCol="false" tIns="0" lIns="0" bIns="0" rIns="0">
            <a:spAutoFit/>
          </a:bodyPr>
          <a:lstStyle/>
          <a:p>
            <a:pPr algn="l">
              <a:lnSpc>
                <a:spcPts val="4536"/>
              </a:lnSpc>
            </a:pPr>
            <a:r>
              <a:rPr lang="en-US" b="true" sz="4200" spc="-20">
                <a:solidFill>
                  <a:srgbClr val="0BE1FF"/>
                </a:solidFill>
                <a:latin typeface="Evolventa Bold"/>
                <a:ea typeface="Evolventa Bold"/>
                <a:cs typeface="Evolventa Bold"/>
                <a:sym typeface="Evolventa Bold"/>
              </a:rPr>
              <a:t>SOLUCIÓN</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2B0348"/>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17" b="0"/>
            </a:stretch>
          </a:blipFill>
        </p:spPr>
      </p:sp>
      <p:grpSp>
        <p:nvGrpSpPr>
          <p:cNvPr name="Group 3" id="3"/>
          <p:cNvGrpSpPr/>
          <p:nvPr/>
        </p:nvGrpSpPr>
        <p:grpSpPr>
          <a:xfrm rot="0">
            <a:off x="0" y="0"/>
            <a:ext cx="18288000" cy="1477775"/>
            <a:chOff x="0" y="0"/>
            <a:chExt cx="4816593" cy="389208"/>
          </a:xfrm>
        </p:grpSpPr>
        <p:sp>
          <p:nvSpPr>
            <p:cNvPr name="Freeform 4" id="4"/>
            <p:cNvSpPr/>
            <p:nvPr/>
          </p:nvSpPr>
          <p:spPr>
            <a:xfrm flipH="false" flipV="false" rot="0">
              <a:off x="0" y="0"/>
              <a:ext cx="4816592" cy="389208"/>
            </a:xfrm>
            <a:custGeom>
              <a:avLst/>
              <a:gdLst/>
              <a:ahLst/>
              <a:cxnLst/>
              <a:rect r="r" b="b" t="t" l="l"/>
              <a:pathLst>
                <a:path h="389208" w="4816592">
                  <a:moveTo>
                    <a:pt x="0" y="0"/>
                  </a:moveTo>
                  <a:lnTo>
                    <a:pt x="4816592" y="0"/>
                  </a:lnTo>
                  <a:lnTo>
                    <a:pt x="4816592" y="389208"/>
                  </a:lnTo>
                  <a:lnTo>
                    <a:pt x="0" y="389208"/>
                  </a:lnTo>
                  <a:close/>
                </a:path>
              </a:pathLst>
            </a:custGeom>
            <a:solidFill>
              <a:srgbClr val="FFFFFF"/>
            </a:solidFill>
          </p:spPr>
        </p:sp>
        <p:sp>
          <p:nvSpPr>
            <p:cNvPr name="TextBox 5" id="5"/>
            <p:cNvSpPr txBox="true"/>
            <p:nvPr/>
          </p:nvSpPr>
          <p:spPr>
            <a:xfrm>
              <a:off x="0" y="-19050"/>
              <a:ext cx="4816593" cy="408258"/>
            </a:xfrm>
            <a:prstGeom prst="rect">
              <a:avLst/>
            </a:prstGeom>
          </p:spPr>
          <p:txBody>
            <a:bodyPr anchor="ctr" rtlCol="false" tIns="50800" lIns="50800" bIns="50800" rIns="50800"/>
            <a:lstStyle/>
            <a:p>
              <a:pPr algn="ctr">
                <a:lnSpc>
                  <a:spcPts val="2268"/>
                </a:lnSpc>
              </a:pPr>
            </a:p>
          </p:txBody>
        </p:sp>
      </p:grpSp>
      <p:sp>
        <p:nvSpPr>
          <p:cNvPr name="TextBox 6" id="6"/>
          <p:cNvSpPr txBox="true"/>
          <p:nvPr/>
        </p:nvSpPr>
        <p:spPr>
          <a:xfrm rot="0">
            <a:off x="142624" y="286390"/>
            <a:ext cx="14560500" cy="721233"/>
          </a:xfrm>
          <a:prstGeom prst="rect">
            <a:avLst/>
          </a:prstGeom>
        </p:spPr>
        <p:txBody>
          <a:bodyPr anchor="t" rtlCol="false" tIns="0" lIns="0" bIns="0" rIns="0">
            <a:spAutoFit/>
          </a:bodyPr>
          <a:lstStyle/>
          <a:p>
            <a:pPr algn="l">
              <a:lnSpc>
                <a:spcPts val="4536"/>
              </a:lnSpc>
            </a:pPr>
            <a:r>
              <a:rPr lang="en-US" b="true" sz="4200" spc="-20">
                <a:solidFill>
                  <a:srgbClr val="2B0348"/>
                </a:solidFill>
                <a:latin typeface="Evolventa Bold"/>
                <a:ea typeface="Evolventa Bold"/>
                <a:cs typeface="Evolventa Bold"/>
                <a:sym typeface="Evolventa Bold"/>
              </a:rPr>
              <a:t>OBJETIVOS GENERALES</a:t>
            </a:r>
          </a:p>
        </p:txBody>
      </p:sp>
      <p:sp>
        <p:nvSpPr>
          <p:cNvPr name="Freeform 7" id="7"/>
          <p:cNvSpPr/>
          <p:nvPr/>
        </p:nvSpPr>
        <p:spPr>
          <a:xfrm flipH="false" flipV="false" rot="0">
            <a:off x="11911064" y="113365"/>
            <a:ext cx="4769680" cy="1194735"/>
          </a:xfrm>
          <a:custGeom>
            <a:avLst/>
            <a:gdLst/>
            <a:ahLst/>
            <a:cxnLst/>
            <a:rect r="r" b="b" t="t" l="l"/>
            <a:pathLst>
              <a:path h="1194735" w="4769680">
                <a:moveTo>
                  <a:pt x="0" y="0"/>
                </a:moveTo>
                <a:lnTo>
                  <a:pt x="4769680" y="0"/>
                </a:lnTo>
                <a:lnTo>
                  <a:pt x="4769680" y="1194735"/>
                </a:lnTo>
                <a:lnTo>
                  <a:pt x="0" y="1194735"/>
                </a:lnTo>
                <a:lnTo>
                  <a:pt x="0" y="0"/>
                </a:lnTo>
                <a:close/>
              </a:path>
            </a:pathLst>
          </a:custGeom>
          <a:blipFill>
            <a:blip r:embed="rId4"/>
            <a:stretch>
              <a:fillRect l="0" t="0" r="0" b="0"/>
            </a:stretch>
          </a:blipFill>
        </p:spPr>
      </p:sp>
      <p:sp>
        <p:nvSpPr>
          <p:cNvPr name="TextBox 8" id="8"/>
          <p:cNvSpPr txBox="true"/>
          <p:nvPr/>
        </p:nvSpPr>
        <p:spPr>
          <a:xfrm rot="0">
            <a:off x="1028700" y="3128503"/>
            <a:ext cx="14554468" cy="3357644"/>
          </a:xfrm>
          <a:prstGeom prst="rect">
            <a:avLst/>
          </a:prstGeom>
        </p:spPr>
        <p:txBody>
          <a:bodyPr anchor="t" rtlCol="false" tIns="0" lIns="0" bIns="0" rIns="0">
            <a:spAutoFit/>
          </a:bodyPr>
          <a:lstStyle/>
          <a:p>
            <a:pPr algn="l">
              <a:lnSpc>
                <a:spcPts val="5068"/>
              </a:lnSpc>
              <a:spcBef>
                <a:spcPct val="0"/>
              </a:spcBef>
            </a:pPr>
            <a:r>
              <a:rPr lang="en-US" b="true" sz="4692" spc="-22">
                <a:solidFill>
                  <a:srgbClr val="FFFFFF"/>
                </a:solidFill>
                <a:latin typeface="Evolventa Bold"/>
                <a:ea typeface="Evolventa Bold"/>
                <a:cs typeface="Evolventa Bold"/>
                <a:sym typeface="Evolventa Bold"/>
              </a:rPr>
              <a:t>El objetivo principal del proyecto es desarrollar una plataforma de E-Commerce que permita a Bermellona Accesorios expandirse al mundo digital, incrementando sus ventas no presenciales y mejorando la gestión logística del negocio.</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2B0348"/>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17" b="0"/>
            </a:stretch>
          </a:blipFill>
        </p:spPr>
      </p:sp>
      <p:grpSp>
        <p:nvGrpSpPr>
          <p:cNvPr name="Group 3" id="3"/>
          <p:cNvGrpSpPr/>
          <p:nvPr/>
        </p:nvGrpSpPr>
        <p:grpSpPr>
          <a:xfrm rot="0">
            <a:off x="0" y="0"/>
            <a:ext cx="18288000" cy="1477775"/>
            <a:chOff x="0" y="0"/>
            <a:chExt cx="4816593" cy="389208"/>
          </a:xfrm>
        </p:grpSpPr>
        <p:sp>
          <p:nvSpPr>
            <p:cNvPr name="Freeform 4" id="4"/>
            <p:cNvSpPr/>
            <p:nvPr/>
          </p:nvSpPr>
          <p:spPr>
            <a:xfrm flipH="false" flipV="false" rot="0">
              <a:off x="0" y="0"/>
              <a:ext cx="4816592" cy="389208"/>
            </a:xfrm>
            <a:custGeom>
              <a:avLst/>
              <a:gdLst/>
              <a:ahLst/>
              <a:cxnLst/>
              <a:rect r="r" b="b" t="t" l="l"/>
              <a:pathLst>
                <a:path h="389208" w="4816592">
                  <a:moveTo>
                    <a:pt x="0" y="0"/>
                  </a:moveTo>
                  <a:lnTo>
                    <a:pt x="4816592" y="0"/>
                  </a:lnTo>
                  <a:lnTo>
                    <a:pt x="4816592" y="389208"/>
                  </a:lnTo>
                  <a:lnTo>
                    <a:pt x="0" y="389208"/>
                  </a:lnTo>
                  <a:close/>
                </a:path>
              </a:pathLst>
            </a:custGeom>
            <a:solidFill>
              <a:srgbClr val="FFFFFF"/>
            </a:solidFill>
            <a:ln w="38100" cap="sq">
              <a:solidFill>
                <a:srgbClr val="FFFFFF"/>
              </a:solidFill>
              <a:prstDash val="sysDot"/>
              <a:miter/>
            </a:ln>
          </p:spPr>
        </p:sp>
        <p:sp>
          <p:nvSpPr>
            <p:cNvPr name="TextBox 5" id="5"/>
            <p:cNvSpPr txBox="true"/>
            <p:nvPr/>
          </p:nvSpPr>
          <p:spPr>
            <a:xfrm>
              <a:off x="0" y="-19050"/>
              <a:ext cx="4816593" cy="408258"/>
            </a:xfrm>
            <a:prstGeom prst="rect">
              <a:avLst/>
            </a:prstGeom>
          </p:spPr>
          <p:txBody>
            <a:bodyPr anchor="ctr" rtlCol="false" tIns="50800" lIns="50800" bIns="50800" rIns="50800"/>
            <a:lstStyle/>
            <a:p>
              <a:pPr algn="ctr">
                <a:lnSpc>
                  <a:spcPts val="2268"/>
                </a:lnSpc>
              </a:pPr>
            </a:p>
          </p:txBody>
        </p:sp>
      </p:grpSp>
      <p:sp>
        <p:nvSpPr>
          <p:cNvPr name="TextBox 6" id="6"/>
          <p:cNvSpPr txBox="true"/>
          <p:nvPr/>
        </p:nvSpPr>
        <p:spPr>
          <a:xfrm rot="0">
            <a:off x="142624" y="286390"/>
            <a:ext cx="14560500" cy="1352931"/>
          </a:xfrm>
          <a:prstGeom prst="rect">
            <a:avLst/>
          </a:prstGeom>
        </p:spPr>
        <p:txBody>
          <a:bodyPr anchor="t" rtlCol="false" tIns="0" lIns="0" bIns="0" rIns="0">
            <a:spAutoFit/>
          </a:bodyPr>
          <a:lstStyle/>
          <a:p>
            <a:pPr algn="l">
              <a:lnSpc>
                <a:spcPts val="4536"/>
              </a:lnSpc>
            </a:pPr>
            <a:r>
              <a:rPr lang="en-US" b="true" sz="4200" spc="-16">
                <a:solidFill>
                  <a:srgbClr val="2B0348"/>
                </a:solidFill>
                <a:latin typeface="Evolventa Bold"/>
                <a:ea typeface="Evolventa Bold"/>
                <a:cs typeface="Evolventa Bold"/>
                <a:sym typeface="Evolventa Bold"/>
              </a:rPr>
              <a:t>OBJETIVOS ESPECÍFICOS</a:t>
            </a:r>
          </a:p>
          <a:p>
            <a:pPr algn="l">
              <a:lnSpc>
                <a:spcPts val="4967"/>
              </a:lnSpc>
            </a:pPr>
          </a:p>
        </p:txBody>
      </p:sp>
      <p:sp>
        <p:nvSpPr>
          <p:cNvPr name="Freeform 7" id="7"/>
          <p:cNvSpPr/>
          <p:nvPr/>
        </p:nvSpPr>
        <p:spPr>
          <a:xfrm flipH="false" flipV="false" rot="0">
            <a:off x="11911064" y="113365"/>
            <a:ext cx="4769680" cy="1194735"/>
          </a:xfrm>
          <a:custGeom>
            <a:avLst/>
            <a:gdLst/>
            <a:ahLst/>
            <a:cxnLst/>
            <a:rect r="r" b="b" t="t" l="l"/>
            <a:pathLst>
              <a:path h="1194735" w="4769680">
                <a:moveTo>
                  <a:pt x="0" y="0"/>
                </a:moveTo>
                <a:lnTo>
                  <a:pt x="4769680" y="0"/>
                </a:lnTo>
                <a:lnTo>
                  <a:pt x="4769680" y="1194735"/>
                </a:lnTo>
                <a:lnTo>
                  <a:pt x="0" y="1194735"/>
                </a:lnTo>
                <a:lnTo>
                  <a:pt x="0" y="0"/>
                </a:lnTo>
                <a:close/>
              </a:path>
            </a:pathLst>
          </a:custGeom>
          <a:blipFill>
            <a:blip r:embed="rId4"/>
            <a:stretch>
              <a:fillRect l="0" t="0" r="0" b="0"/>
            </a:stretch>
          </a:blipFill>
        </p:spPr>
      </p:sp>
      <p:sp>
        <p:nvSpPr>
          <p:cNvPr name="TextBox 8" id="8"/>
          <p:cNvSpPr txBox="true"/>
          <p:nvPr/>
        </p:nvSpPr>
        <p:spPr>
          <a:xfrm rot="0">
            <a:off x="514350" y="2410222"/>
            <a:ext cx="12808357" cy="3753810"/>
          </a:xfrm>
          <a:prstGeom prst="rect">
            <a:avLst/>
          </a:prstGeom>
        </p:spPr>
        <p:txBody>
          <a:bodyPr anchor="t" rtlCol="false" tIns="0" lIns="0" bIns="0" rIns="0">
            <a:spAutoFit/>
          </a:bodyPr>
          <a:lstStyle/>
          <a:p>
            <a:pPr algn="l" marL="952794" indent="-476397" lvl="1">
              <a:lnSpc>
                <a:spcPts val="4766"/>
              </a:lnSpc>
              <a:buAutoNum type="arabicPeriod" startAt="1"/>
            </a:pPr>
            <a:r>
              <a:rPr lang="en-US" b="true" sz="4413" spc="-17">
                <a:solidFill>
                  <a:srgbClr val="FFFFFF"/>
                </a:solidFill>
                <a:latin typeface="Evolventa Bold"/>
                <a:ea typeface="Evolventa Bold"/>
                <a:cs typeface="Evolventa Bold"/>
                <a:sym typeface="Evolventa Bold"/>
              </a:rPr>
              <a:t>Desarrollar una plataforma de E-Commerce</a:t>
            </a:r>
          </a:p>
          <a:p>
            <a:pPr algn="l" marL="952794" indent="-476397" lvl="1">
              <a:lnSpc>
                <a:spcPts val="4766"/>
              </a:lnSpc>
              <a:buAutoNum type="arabicPeriod" startAt="1"/>
            </a:pPr>
            <a:r>
              <a:rPr lang="en-US" b="true" sz="4413" spc="-17">
                <a:solidFill>
                  <a:srgbClr val="FFFFFF"/>
                </a:solidFill>
                <a:latin typeface="Evolventa Bold"/>
                <a:ea typeface="Evolventa Bold"/>
                <a:cs typeface="Evolventa Bold"/>
                <a:sym typeface="Evolventa Bold"/>
              </a:rPr>
              <a:t>Aplicar técnicas de análisis de datos</a:t>
            </a:r>
          </a:p>
          <a:p>
            <a:pPr algn="l" marL="952794" indent="-476397" lvl="1">
              <a:lnSpc>
                <a:spcPts val="4766"/>
              </a:lnSpc>
              <a:buAutoNum type="arabicPeriod" startAt="1"/>
            </a:pPr>
            <a:r>
              <a:rPr lang="en-US" b="true" sz="4413" spc="-17">
                <a:solidFill>
                  <a:srgbClr val="FFFFFF"/>
                </a:solidFill>
                <a:latin typeface="Evolventa Bold"/>
                <a:ea typeface="Evolventa Bold"/>
                <a:cs typeface="Evolventa Bold"/>
                <a:sym typeface="Evolventa Bold"/>
              </a:rPr>
              <a:t>Incorporar un chatbot de ayuda al cliente </a:t>
            </a:r>
          </a:p>
          <a:p>
            <a:pPr algn="l" marL="952794" indent="-476397" lvl="1">
              <a:lnSpc>
                <a:spcPts val="4766"/>
              </a:lnSpc>
              <a:buAutoNum type="arabicPeriod" startAt="1"/>
            </a:pPr>
            <a:r>
              <a:rPr lang="en-US" b="true" sz="4413" spc="-17">
                <a:solidFill>
                  <a:srgbClr val="FFFFFF"/>
                </a:solidFill>
                <a:latin typeface="Evolventa Bold"/>
                <a:ea typeface="Evolventa Bold"/>
                <a:cs typeface="Evolventa Bold"/>
                <a:sym typeface="Evolventa Bold"/>
              </a:rPr>
              <a:t>Mejorar la experiencia del usuario</a:t>
            </a:r>
          </a:p>
          <a:p>
            <a:pPr algn="l" marL="952794" indent="-476397" lvl="1">
              <a:lnSpc>
                <a:spcPts val="4766"/>
              </a:lnSpc>
              <a:buAutoNum type="arabicPeriod" startAt="1"/>
            </a:pPr>
            <a:r>
              <a:rPr lang="en-US" b="true" sz="4413" spc="-17">
                <a:solidFill>
                  <a:srgbClr val="FFFFFF"/>
                </a:solidFill>
                <a:latin typeface="Evolventa Bold"/>
                <a:ea typeface="Evolventa Bold"/>
                <a:cs typeface="Evolventa Bold"/>
                <a:sym typeface="Evolventa Bold"/>
              </a:rPr>
              <a:t>Integración con pagos en linea (WebPay) </a:t>
            </a:r>
          </a:p>
          <a:p>
            <a:pPr algn="l">
              <a:lnSpc>
                <a:spcPts val="4766"/>
              </a:lnSpc>
              <a:spcBef>
                <a:spcPct val="0"/>
              </a:spcBef>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2B0348"/>
        </a:solidFill>
      </p:bgPr>
    </p:bg>
    <p:spTree>
      <p:nvGrpSpPr>
        <p:cNvPr id="1" name=""/>
        <p:cNvGrpSpPr/>
        <p:nvPr/>
      </p:nvGrpSpPr>
      <p:grpSpPr>
        <a:xfrm>
          <a:off x="0" y="0"/>
          <a:ext cx="0" cy="0"/>
          <a:chOff x="0" y="0"/>
          <a:chExt cx="0" cy="0"/>
        </a:xfrm>
      </p:grpSpPr>
      <p:sp>
        <p:nvSpPr>
          <p:cNvPr name="Freeform 2" id="2"/>
          <p:cNvSpPr/>
          <p:nvPr/>
        </p:nvSpPr>
        <p:spPr>
          <a:xfrm flipH="false" flipV="false" rot="0">
            <a:off x="142624" y="113365"/>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17" b="0"/>
            </a:stretch>
          </a:blipFill>
        </p:spPr>
      </p:sp>
      <p:grpSp>
        <p:nvGrpSpPr>
          <p:cNvPr name="Group 3" id="3"/>
          <p:cNvGrpSpPr/>
          <p:nvPr/>
        </p:nvGrpSpPr>
        <p:grpSpPr>
          <a:xfrm rot="0">
            <a:off x="0" y="0"/>
            <a:ext cx="18288000" cy="1477775"/>
            <a:chOff x="0" y="0"/>
            <a:chExt cx="4816593" cy="389208"/>
          </a:xfrm>
        </p:grpSpPr>
        <p:sp>
          <p:nvSpPr>
            <p:cNvPr name="Freeform 4" id="4"/>
            <p:cNvSpPr/>
            <p:nvPr/>
          </p:nvSpPr>
          <p:spPr>
            <a:xfrm flipH="false" flipV="false" rot="0">
              <a:off x="0" y="0"/>
              <a:ext cx="4816592" cy="389208"/>
            </a:xfrm>
            <a:custGeom>
              <a:avLst/>
              <a:gdLst/>
              <a:ahLst/>
              <a:cxnLst/>
              <a:rect r="r" b="b" t="t" l="l"/>
              <a:pathLst>
                <a:path h="389208" w="4816592">
                  <a:moveTo>
                    <a:pt x="0" y="0"/>
                  </a:moveTo>
                  <a:lnTo>
                    <a:pt x="4816592" y="0"/>
                  </a:lnTo>
                  <a:lnTo>
                    <a:pt x="4816592" y="389208"/>
                  </a:lnTo>
                  <a:lnTo>
                    <a:pt x="0" y="389208"/>
                  </a:lnTo>
                  <a:close/>
                </a:path>
              </a:pathLst>
            </a:custGeom>
            <a:solidFill>
              <a:srgbClr val="FFFFFF"/>
            </a:solidFill>
          </p:spPr>
        </p:sp>
        <p:sp>
          <p:nvSpPr>
            <p:cNvPr name="TextBox 5" id="5"/>
            <p:cNvSpPr txBox="true"/>
            <p:nvPr/>
          </p:nvSpPr>
          <p:spPr>
            <a:xfrm>
              <a:off x="0" y="-19050"/>
              <a:ext cx="4816593" cy="408258"/>
            </a:xfrm>
            <a:prstGeom prst="rect">
              <a:avLst/>
            </a:prstGeom>
          </p:spPr>
          <p:txBody>
            <a:bodyPr anchor="ctr" rtlCol="false" tIns="50800" lIns="50800" bIns="50800" rIns="50800"/>
            <a:lstStyle/>
            <a:p>
              <a:pPr algn="ctr">
                <a:lnSpc>
                  <a:spcPts val="2268"/>
                </a:lnSpc>
              </a:pPr>
            </a:p>
          </p:txBody>
        </p:sp>
      </p:grpSp>
      <p:sp>
        <p:nvSpPr>
          <p:cNvPr name="TextBox 6" id="6"/>
          <p:cNvSpPr txBox="true"/>
          <p:nvPr/>
        </p:nvSpPr>
        <p:spPr>
          <a:xfrm rot="0">
            <a:off x="142624" y="286390"/>
            <a:ext cx="14560500" cy="1352931"/>
          </a:xfrm>
          <a:prstGeom prst="rect">
            <a:avLst/>
          </a:prstGeom>
        </p:spPr>
        <p:txBody>
          <a:bodyPr anchor="t" rtlCol="false" tIns="0" lIns="0" bIns="0" rIns="0">
            <a:spAutoFit/>
          </a:bodyPr>
          <a:lstStyle/>
          <a:p>
            <a:pPr algn="l">
              <a:lnSpc>
                <a:spcPts val="4536"/>
              </a:lnSpc>
            </a:pPr>
            <a:r>
              <a:rPr lang="en-US" b="true" sz="4200" spc="-16">
                <a:solidFill>
                  <a:srgbClr val="2B0348"/>
                </a:solidFill>
                <a:latin typeface="Evolventa Bold"/>
                <a:ea typeface="Evolventa Bold"/>
                <a:cs typeface="Evolventa Bold"/>
                <a:sym typeface="Evolventa Bold"/>
              </a:rPr>
              <a:t>ALCANCES Y LIMITACIONES DEL PROYECTO</a:t>
            </a:r>
          </a:p>
          <a:p>
            <a:pPr algn="l">
              <a:lnSpc>
                <a:spcPts val="4967"/>
              </a:lnSpc>
            </a:pPr>
          </a:p>
        </p:txBody>
      </p:sp>
      <p:sp>
        <p:nvSpPr>
          <p:cNvPr name="Freeform 7" id="7"/>
          <p:cNvSpPr/>
          <p:nvPr/>
        </p:nvSpPr>
        <p:spPr>
          <a:xfrm flipH="false" flipV="false" rot="0">
            <a:off x="11911064" y="113365"/>
            <a:ext cx="4769680" cy="1194735"/>
          </a:xfrm>
          <a:custGeom>
            <a:avLst/>
            <a:gdLst/>
            <a:ahLst/>
            <a:cxnLst/>
            <a:rect r="r" b="b" t="t" l="l"/>
            <a:pathLst>
              <a:path h="1194735" w="4769680">
                <a:moveTo>
                  <a:pt x="0" y="0"/>
                </a:moveTo>
                <a:lnTo>
                  <a:pt x="4769680" y="0"/>
                </a:lnTo>
                <a:lnTo>
                  <a:pt x="4769680" y="1194735"/>
                </a:lnTo>
                <a:lnTo>
                  <a:pt x="0" y="1194735"/>
                </a:lnTo>
                <a:lnTo>
                  <a:pt x="0" y="0"/>
                </a:lnTo>
                <a:close/>
              </a:path>
            </a:pathLst>
          </a:custGeom>
          <a:blipFill>
            <a:blip r:embed="rId4"/>
            <a:stretch>
              <a:fillRect l="0" t="0" r="0" b="0"/>
            </a:stretch>
          </a:blipFill>
        </p:spPr>
      </p:sp>
      <p:sp>
        <p:nvSpPr>
          <p:cNvPr name="TextBox 8" id="8"/>
          <p:cNvSpPr txBox="true"/>
          <p:nvPr/>
        </p:nvSpPr>
        <p:spPr>
          <a:xfrm rot="0">
            <a:off x="514350" y="2942498"/>
            <a:ext cx="8494263" cy="4353506"/>
          </a:xfrm>
          <a:prstGeom prst="rect">
            <a:avLst/>
          </a:prstGeom>
        </p:spPr>
        <p:txBody>
          <a:bodyPr anchor="t" rtlCol="false" tIns="0" lIns="0" bIns="0" rIns="0">
            <a:spAutoFit/>
          </a:bodyPr>
          <a:lstStyle/>
          <a:p>
            <a:pPr algn="l">
              <a:lnSpc>
                <a:spcPts val="4766"/>
              </a:lnSpc>
            </a:pPr>
            <a:r>
              <a:rPr lang="en-US" sz="4413" spc="-17" b="true">
                <a:solidFill>
                  <a:srgbClr val="FFFFFF"/>
                </a:solidFill>
                <a:latin typeface="Evolventa Bold"/>
                <a:ea typeface="Evolventa Bold"/>
                <a:cs typeface="Evolventa Bold"/>
                <a:sym typeface="Evolventa Bold"/>
              </a:rPr>
              <a:t>Alcances: </a:t>
            </a:r>
          </a:p>
          <a:p>
            <a:pPr algn="l" marL="952794" indent="-476397" lvl="1">
              <a:lnSpc>
                <a:spcPts val="4766"/>
              </a:lnSpc>
              <a:buFont typeface="Arial"/>
              <a:buChar char="•"/>
            </a:pPr>
            <a:r>
              <a:rPr lang="en-US" sz="4413" spc="-17">
                <a:solidFill>
                  <a:srgbClr val="FFFFFF"/>
                </a:solidFill>
                <a:latin typeface="Evolventa"/>
                <a:ea typeface="Evolventa"/>
                <a:cs typeface="Evolventa"/>
                <a:sym typeface="Evolventa"/>
              </a:rPr>
              <a:t>Digitalización del negocio</a:t>
            </a:r>
          </a:p>
          <a:p>
            <a:pPr algn="l" marL="952794" indent="-476397" lvl="1">
              <a:lnSpc>
                <a:spcPts val="4766"/>
              </a:lnSpc>
              <a:buFont typeface="Arial"/>
              <a:buChar char="•"/>
            </a:pPr>
            <a:r>
              <a:rPr lang="en-US" sz="4413" spc="-17">
                <a:solidFill>
                  <a:srgbClr val="FFFFFF"/>
                </a:solidFill>
                <a:latin typeface="Evolventa"/>
                <a:ea typeface="Evolventa"/>
                <a:cs typeface="Evolventa"/>
                <a:sym typeface="Evolventa"/>
              </a:rPr>
              <a:t>Mejoras en la experiencia del cliente</a:t>
            </a:r>
          </a:p>
          <a:p>
            <a:pPr algn="l" marL="952794" indent="-476397" lvl="1">
              <a:lnSpc>
                <a:spcPts val="4766"/>
              </a:lnSpc>
              <a:buFont typeface="Arial"/>
              <a:buChar char="•"/>
            </a:pPr>
            <a:r>
              <a:rPr lang="en-US" sz="4413" spc="-17">
                <a:solidFill>
                  <a:srgbClr val="FFFFFF"/>
                </a:solidFill>
                <a:latin typeface="Evolventa"/>
                <a:ea typeface="Evolventa"/>
                <a:cs typeface="Evolventa"/>
                <a:sym typeface="Evolventa"/>
              </a:rPr>
              <a:t>Expansión del alcance de ventas</a:t>
            </a:r>
          </a:p>
          <a:p>
            <a:pPr algn="l">
              <a:lnSpc>
                <a:spcPts val="4766"/>
              </a:lnSpc>
              <a:spcBef>
                <a:spcPct val="0"/>
              </a:spcBef>
            </a:pPr>
          </a:p>
        </p:txBody>
      </p:sp>
      <p:sp>
        <p:nvSpPr>
          <p:cNvPr name="TextBox 9" id="9"/>
          <p:cNvSpPr txBox="true"/>
          <p:nvPr/>
        </p:nvSpPr>
        <p:spPr>
          <a:xfrm rot="0">
            <a:off x="10193994" y="2775594"/>
            <a:ext cx="7662486" cy="4937452"/>
          </a:xfrm>
          <a:prstGeom prst="rect">
            <a:avLst/>
          </a:prstGeom>
        </p:spPr>
        <p:txBody>
          <a:bodyPr anchor="t" rtlCol="false" tIns="0" lIns="0" bIns="0" rIns="0">
            <a:spAutoFit/>
          </a:bodyPr>
          <a:lstStyle/>
          <a:p>
            <a:pPr algn="ctr">
              <a:lnSpc>
                <a:spcPts val="4762"/>
              </a:lnSpc>
            </a:pPr>
            <a:r>
              <a:rPr lang="en-US" b="true" sz="4409" spc="-17">
                <a:solidFill>
                  <a:srgbClr val="FFFFFF"/>
                </a:solidFill>
                <a:latin typeface="Arial Bold"/>
                <a:ea typeface="Arial Bold"/>
                <a:cs typeface="Arial Bold"/>
                <a:sym typeface="Arial Bold"/>
              </a:rPr>
              <a:t>Limitaciones:</a:t>
            </a:r>
          </a:p>
          <a:p>
            <a:pPr algn="ctr" marL="952119" indent="-476059" lvl="1">
              <a:lnSpc>
                <a:spcPts val="4762"/>
              </a:lnSpc>
              <a:buFont typeface="Arial"/>
              <a:buChar char="•"/>
            </a:pPr>
            <a:r>
              <a:rPr lang="en-US" b="true" sz="4409" spc="-17">
                <a:solidFill>
                  <a:srgbClr val="FFFFFF"/>
                </a:solidFill>
                <a:latin typeface="Arial Bold"/>
                <a:ea typeface="Arial Bold"/>
                <a:cs typeface="Arial Bold"/>
                <a:sym typeface="Arial Bold"/>
              </a:rPr>
              <a:t>Restricciones de tiempo</a:t>
            </a:r>
          </a:p>
          <a:p>
            <a:pPr algn="ctr" marL="952119" indent="-476059" lvl="1">
              <a:lnSpc>
                <a:spcPts val="4762"/>
              </a:lnSpc>
              <a:buFont typeface="Arial"/>
              <a:buChar char="•"/>
            </a:pPr>
            <a:r>
              <a:rPr lang="en-US" b="true" sz="4409" spc="-17">
                <a:solidFill>
                  <a:srgbClr val="FFFFFF"/>
                </a:solidFill>
                <a:latin typeface="Arial Bold"/>
                <a:ea typeface="Arial Bold"/>
                <a:cs typeface="Arial Bold"/>
                <a:sym typeface="Arial Bold"/>
              </a:rPr>
              <a:t>Recursos disponibles</a:t>
            </a:r>
          </a:p>
          <a:p>
            <a:pPr algn="ctr" marL="952119" indent="-476059" lvl="1">
              <a:lnSpc>
                <a:spcPts val="4762"/>
              </a:lnSpc>
              <a:buFont typeface="Arial"/>
              <a:buChar char="•"/>
            </a:pPr>
            <a:r>
              <a:rPr lang="en-US" b="true" sz="4409" spc="-17">
                <a:solidFill>
                  <a:srgbClr val="FFFFFF"/>
                </a:solidFill>
                <a:latin typeface="Arial Bold"/>
                <a:ea typeface="Arial Bold"/>
                <a:cs typeface="Arial Bold"/>
                <a:sym typeface="Arial Bold"/>
              </a:rPr>
              <a:t>Desafíos técnicos</a:t>
            </a:r>
          </a:p>
          <a:p>
            <a:pPr algn="ctr" marL="952119" indent="-476059" lvl="1">
              <a:lnSpc>
                <a:spcPts val="4762"/>
              </a:lnSpc>
              <a:buFont typeface="Arial"/>
              <a:buChar char="•"/>
            </a:pPr>
            <a:r>
              <a:rPr lang="en-US" b="true" sz="4409" spc="-17">
                <a:solidFill>
                  <a:srgbClr val="FFFFFF"/>
                </a:solidFill>
                <a:latin typeface="Arial Bold"/>
                <a:ea typeface="Arial Bold"/>
                <a:cs typeface="Arial Bold"/>
                <a:sym typeface="Arial Bold"/>
              </a:rPr>
              <a:t>Dependencia del cliente</a:t>
            </a:r>
          </a:p>
          <a:p>
            <a:pPr algn="ctr">
              <a:lnSpc>
                <a:spcPts val="4762"/>
              </a:lnSpc>
            </a:pPr>
          </a:p>
          <a:p>
            <a:pPr algn="ctr">
              <a:lnSpc>
                <a:spcPts val="2483"/>
              </a:lnSpc>
            </a:pPr>
          </a:p>
          <a:p>
            <a:pPr algn="ctr">
              <a:lnSpc>
                <a:spcPts val="2483"/>
              </a:lnSpc>
            </a:pPr>
          </a:p>
          <a:p>
            <a:pPr algn="ctr">
              <a:lnSpc>
                <a:spcPts val="2483"/>
              </a:lnSpc>
            </a:pPr>
          </a:p>
          <a:p>
            <a:pPr algn="ctr">
              <a:lnSpc>
                <a:spcPts val="2483"/>
              </a:lnSpc>
              <a:spcBef>
                <a:spcPct val="0"/>
              </a:spcBef>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2B0348"/>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17" b="0"/>
            </a:stretch>
          </a:blipFill>
        </p:spPr>
      </p:sp>
      <p:grpSp>
        <p:nvGrpSpPr>
          <p:cNvPr name="Group 3" id="3"/>
          <p:cNvGrpSpPr/>
          <p:nvPr/>
        </p:nvGrpSpPr>
        <p:grpSpPr>
          <a:xfrm rot="0">
            <a:off x="0" y="0"/>
            <a:ext cx="18288000" cy="1477775"/>
            <a:chOff x="0" y="0"/>
            <a:chExt cx="4816593" cy="389208"/>
          </a:xfrm>
        </p:grpSpPr>
        <p:sp>
          <p:nvSpPr>
            <p:cNvPr name="Freeform 4" id="4"/>
            <p:cNvSpPr/>
            <p:nvPr/>
          </p:nvSpPr>
          <p:spPr>
            <a:xfrm flipH="false" flipV="false" rot="0">
              <a:off x="0" y="0"/>
              <a:ext cx="4816592" cy="389208"/>
            </a:xfrm>
            <a:custGeom>
              <a:avLst/>
              <a:gdLst/>
              <a:ahLst/>
              <a:cxnLst/>
              <a:rect r="r" b="b" t="t" l="l"/>
              <a:pathLst>
                <a:path h="389208" w="4816592">
                  <a:moveTo>
                    <a:pt x="0" y="0"/>
                  </a:moveTo>
                  <a:lnTo>
                    <a:pt x="4816592" y="0"/>
                  </a:lnTo>
                  <a:lnTo>
                    <a:pt x="4816592" y="389208"/>
                  </a:lnTo>
                  <a:lnTo>
                    <a:pt x="0" y="389208"/>
                  </a:lnTo>
                  <a:close/>
                </a:path>
              </a:pathLst>
            </a:custGeom>
            <a:solidFill>
              <a:srgbClr val="FFFFFF"/>
            </a:solidFill>
          </p:spPr>
        </p:sp>
        <p:sp>
          <p:nvSpPr>
            <p:cNvPr name="TextBox 5" id="5"/>
            <p:cNvSpPr txBox="true"/>
            <p:nvPr/>
          </p:nvSpPr>
          <p:spPr>
            <a:xfrm>
              <a:off x="0" y="-19050"/>
              <a:ext cx="4816593" cy="408258"/>
            </a:xfrm>
            <a:prstGeom prst="rect">
              <a:avLst/>
            </a:prstGeom>
          </p:spPr>
          <p:txBody>
            <a:bodyPr anchor="ctr" rtlCol="false" tIns="50800" lIns="50800" bIns="50800" rIns="50800"/>
            <a:lstStyle/>
            <a:p>
              <a:pPr algn="ctr">
                <a:lnSpc>
                  <a:spcPts val="2268"/>
                </a:lnSpc>
              </a:pPr>
            </a:p>
          </p:txBody>
        </p:sp>
      </p:grpSp>
      <p:sp>
        <p:nvSpPr>
          <p:cNvPr name="Freeform 6" id="6"/>
          <p:cNvSpPr/>
          <p:nvPr/>
        </p:nvSpPr>
        <p:spPr>
          <a:xfrm flipH="false" flipV="false" rot="0">
            <a:off x="11911064" y="113365"/>
            <a:ext cx="4769680" cy="1194735"/>
          </a:xfrm>
          <a:custGeom>
            <a:avLst/>
            <a:gdLst/>
            <a:ahLst/>
            <a:cxnLst/>
            <a:rect r="r" b="b" t="t" l="l"/>
            <a:pathLst>
              <a:path h="1194735" w="4769680">
                <a:moveTo>
                  <a:pt x="0" y="0"/>
                </a:moveTo>
                <a:lnTo>
                  <a:pt x="4769680" y="0"/>
                </a:lnTo>
                <a:lnTo>
                  <a:pt x="4769680" y="1194735"/>
                </a:lnTo>
                <a:lnTo>
                  <a:pt x="0" y="1194735"/>
                </a:lnTo>
                <a:lnTo>
                  <a:pt x="0" y="0"/>
                </a:lnTo>
                <a:close/>
              </a:path>
            </a:pathLst>
          </a:custGeom>
          <a:blipFill>
            <a:blip r:embed="rId4"/>
            <a:stretch>
              <a:fillRect l="0" t="0" r="0" b="0"/>
            </a:stretch>
          </a:blipFill>
        </p:spPr>
      </p:sp>
      <p:sp>
        <p:nvSpPr>
          <p:cNvPr name="Freeform 7" id="7"/>
          <p:cNvSpPr/>
          <p:nvPr/>
        </p:nvSpPr>
        <p:spPr>
          <a:xfrm flipH="false" flipV="false" rot="0">
            <a:off x="8155763" y="3543784"/>
            <a:ext cx="8465823" cy="4729006"/>
          </a:xfrm>
          <a:custGeom>
            <a:avLst/>
            <a:gdLst/>
            <a:ahLst/>
            <a:cxnLst/>
            <a:rect r="r" b="b" t="t" l="l"/>
            <a:pathLst>
              <a:path h="4729006" w="8465823">
                <a:moveTo>
                  <a:pt x="0" y="0"/>
                </a:moveTo>
                <a:lnTo>
                  <a:pt x="8465823" y="0"/>
                </a:lnTo>
                <a:lnTo>
                  <a:pt x="8465823" y="4729006"/>
                </a:lnTo>
                <a:lnTo>
                  <a:pt x="0" y="4729006"/>
                </a:lnTo>
                <a:lnTo>
                  <a:pt x="0" y="0"/>
                </a:lnTo>
                <a:close/>
              </a:path>
            </a:pathLst>
          </a:custGeom>
          <a:blipFill>
            <a:blip r:embed="rId5"/>
            <a:stretch>
              <a:fillRect l="0" t="0" r="0" b="0"/>
            </a:stretch>
          </a:blipFill>
        </p:spPr>
      </p:sp>
      <p:sp>
        <p:nvSpPr>
          <p:cNvPr name="TextBox 8" id="8"/>
          <p:cNvSpPr txBox="true"/>
          <p:nvPr/>
        </p:nvSpPr>
        <p:spPr>
          <a:xfrm rot="0">
            <a:off x="142624" y="295915"/>
            <a:ext cx="11768440" cy="1149066"/>
          </a:xfrm>
          <a:prstGeom prst="rect">
            <a:avLst/>
          </a:prstGeom>
        </p:spPr>
        <p:txBody>
          <a:bodyPr anchor="t" rtlCol="false" tIns="0" lIns="0" bIns="0" rIns="0">
            <a:spAutoFit/>
          </a:bodyPr>
          <a:lstStyle/>
          <a:p>
            <a:pPr algn="l">
              <a:lnSpc>
                <a:spcPts val="4015"/>
              </a:lnSpc>
            </a:pPr>
            <a:r>
              <a:rPr lang="en-US" b="true" sz="3717" spc="-17">
                <a:solidFill>
                  <a:srgbClr val="2B0348"/>
                </a:solidFill>
                <a:latin typeface="Evolventa Bold"/>
                <a:ea typeface="Evolventa Bold"/>
                <a:cs typeface="Evolventa Bold"/>
                <a:sym typeface="Evolventa Bold"/>
              </a:rPr>
              <a:t>METODOLOGÍA DE TRABAJO PARA EL DESARROLLO DEL PROYECTO</a:t>
            </a:r>
          </a:p>
        </p:txBody>
      </p:sp>
      <p:sp>
        <p:nvSpPr>
          <p:cNvPr name="TextBox 9" id="9"/>
          <p:cNvSpPr txBox="true"/>
          <p:nvPr/>
        </p:nvSpPr>
        <p:spPr>
          <a:xfrm rot="0">
            <a:off x="508761" y="2169064"/>
            <a:ext cx="3740747" cy="1354619"/>
          </a:xfrm>
          <a:prstGeom prst="rect">
            <a:avLst/>
          </a:prstGeom>
        </p:spPr>
        <p:txBody>
          <a:bodyPr anchor="t" rtlCol="false" tIns="0" lIns="0" bIns="0" rIns="0">
            <a:spAutoFit/>
          </a:bodyPr>
          <a:lstStyle/>
          <a:p>
            <a:pPr algn="l">
              <a:lnSpc>
                <a:spcPts val="8517"/>
              </a:lnSpc>
              <a:spcBef>
                <a:spcPct val="0"/>
              </a:spcBef>
            </a:pPr>
            <a:r>
              <a:rPr lang="en-US" b="true" sz="7886" spc="-37">
                <a:solidFill>
                  <a:srgbClr val="FFFFFF"/>
                </a:solidFill>
                <a:latin typeface="Evolventa Bold"/>
                <a:ea typeface="Evolventa Bold"/>
                <a:cs typeface="Evolventa Bold"/>
                <a:sym typeface="Evolventa Bold"/>
              </a:rPr>
              <a:t> SCRUM</a:t>
            </a:r>
          </a:p>
        </p:txBody>
      </p:sp>
      <p:sp>
        <p:nvSpPr>
          <p:cNvPr name="TextBox 10" id="10"/>
          <p:cNvSpPr txBox="true"/>
          <p:nvPr/>
        </p:nvSpPr>
        <p:spPr>
          <a:xfrm rot="0">
            <a:off x="1087029" y="4352358"/>
            <a:ext cx="6685550" cy="2171133"/>
          </a:xfrm>
          <a:prstGeom prst="rect">
            <a:avLst/>
          </a:prstGeom>
        </p:spPr>
        <p:txBody>
          <a:bodyPr anchor="t" rtlCol="false" tIns="0" lIns="0" bIns="0" rIns="0">
            <a:spAutoFit/>
          </a:bodyPr>
          <a:lstStyle/>
          <a:p>
            <a:pPr algn="l" marL="666648" indent="-333324" lvl="1">
              <a:lnSpc>
                <a:spcPts val="3334"/>
              </a:lnSpc>
              <a:buFont typeface="Arial"/>
              <a:buChar char="•"/>
            </a:pPr>
            <a:r>
              <a:rPr lang="en-US" b="true" sz="3087" spc="-12">
                <a:solidFill>
                  <a:srgbClr val="FFFFFF"/>
                </a:solidFill>
                <a:latin typeface="Arial Bold"/>
                <a:ea typeface="Arial Bold"/>
                <a:cs typeface="Arial Bold"/>
                <a:sym typeface="Arial Bold"/>
              </a:rPr>
              <a:t>Estructura y claridad</a:t>
            </a:r>
          </a:p>
          <a:p>
            <a:pPr algn="l" marL="666648" indent="-333324" lvl="1">
              <a:lnSpc>
                <a:spcPts val="3334"/>
              </a:lnSpc>
              <a:buFont typeface="Arial"/>
              <a:buChar char="•"/>
            </a:pPr>
            <a:r>
              <a:rPr lang="en-US" b="true" sz="3087" spc="-12">
                <a:solidFill>
                  <a:srgbClr val="FFFFFF"/>
                </a:solidFill>
                <a:latin typeface="Arial Bold"/>
                <a:ea typeface="Arial Bold"/>
                <a:cs typeface="Arial Bold"/>
                <a:sym typeface="Arial Bold"/>
              </a:rPr>
              <a:t>Adaptabilidad</a:t>
            </a:r>
          </a:p>
          <a:p>
            <a:pPr algn="l" marL="666648" indent="-333324" lvl="1">
              <a:lnSpc>
                <a:spcPts val="3334"/>
              </a:lnSpc>
              <a:buFont typeface="Arial"/>
              <a:buChar char="•"/>
            </a:pPr>
            <a:r>
              <a:rPr lang="en-US" b="true" sz="3087" spc="-12">
                <a:solidFill>
                  <a:srgbClr val="FFFFFF"/>
                </a:solidFill>
                <a:latin typeface="Arial Bold"/>
                <a:ea typeface="Arial Bold"/>
                <a:cs typeface="Arial Bold"/>
                <a:sym typeface="Arial Bold"/>
              </a:rPr>
              <a:t>Fomento de la colaboración</a:t>
            </a:r>
          </a:p>
          <a:p>
            <a:pPr algn="l" marL="666648" indent="-333324" lvl="1">
              <a:lnSpc>
                <a:spcPts val="3334"/>
              </a:lnSpc>
              <a:buFont typeface="Arial"/>
              <a:buChar char="•"/>
            </a:pPr>
            <a:r>
              <a:rPr lang="en-US" b="true" sz="3087" spc="-12">
                <a:solidFill>
                  <a:srgbClr val="FFFFFF"/>
                </a:solidFill>
                <a:latin typeface="Arial Bold"/>
                <a:ea typeface="Arial Bold"/>
                <a:cs typeface="Arial Bold"/>
                <a:sym typeface="Arial Bold"/>
              </a:rPr>
              <a:t>Enfoque en objetivos concretos</a:t>
            </a:r>
          </a:p>
          <a:p>
            <a:pPr algn="l" marL="666648" indent="-333324" lvl="1">
              <a:lnSpc>
                <a:spcPts val="3334"/>
              </a:lnSpc>
              <a:buFont typeface="Arial"/>
              <a:buChar char="•"/>
            </a:pPr>
            <a:r>
              <a:rPr lang="en-US" b="true" sz="3087" spc="-14">
                <a:solidFill>
                  <a:srgbClr val="FFFFFF"/>
                </a:solidFill>
                <a:latin typeface="Arial Bold"/>
                <a:ea typeface="Arial Bold"/>
                <a:cs typeface="Arial Bold"/>
                <a:sym typeface="Arial Bold"/>
              </a:rPr>
              <a:t>Aprendizaje continuo</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2B0348"/>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477775"/>
            <a:chOff x="0" y="0"/>
            <a:chExt cx="4816593" cy="389208"/>
          </a:xfrm>
        </p:grpSpPr>
        <p:sp>
          <p:nvSpPr>
            <p:cNvPr name="Freeform 3" id="3"/>
            <p:cNvSpPr/>
            <p:nvPr/>
          </p:nvSpPr>
          <p:spPr>
            <a:xfrm flipH="false" flipV="false" rot="0">
              <a:off x="0" y="0"/>
              <a:ext cx="4816592" cy="389208"/>
            </a:xfrm>
            <a:custGeom>
              <a:avLst/>
              <a:gdLst/>
              <a:ahLst/>
              <a:cxnLst/>
              <a:rect r="r" b="b" t="t" l="l"/>
              <a:pathLst>
                <a:path h="389208" w="4816592">
                  <a:moveTo>
                    <a:pt x="0" y="0"/>
                  </a:moveTo>
                  <a:lnTo>
                    <a:pt x="4816592" y="0"/>
                  </a:lnTo>
                  <a:lnTo>
                    <a:pt x="4816592" y="389208"/>
                  </a:lnTo>
                  <a:lnTo>
                    <a:pt x="0" y="389208"/>
                  </a:lnTo>
                  <a:close/>
                </a:path>
              </a:pathLst>
            </a:custGeom>
            <a:solidFill>
              <a:srgbClr val="FFFFFF"/>
            </a:solidFill>
          </p:spPr>
        </p:sp>
        <p:sp>
          <p:nvSpPr>
            <p:cNvPr name="TextBox 4" id="4"/>
            <p:cNvSpPr txBox="true"/>
            <p:nvPr/>
          </p:nvSpPr>
          <p:spPr>
            <a:xfrm>
              <a:off x="0" y="-19050"/>
              <a:ext cx="4816593" cy="408258"/>
            </a:xfrm>
            <a:prstGeom prst="rect">
              <a:avLst/>
            </a:prstGeom>
          </p:spPr>
          <p:txBody>
            <a:bodyPr anchor="ctr" rtlCol="false" tIns="50800" lIns="50800" bIns="50800" rIns="50800"/>
            <a:lstStyle/>
            <a:p>
              <a:pPr algn="ctr">
                <a:lnSpc>
                  <a:spcPts val="2268"/>
                </a:lnSpc>
              </a:pPr>
            </a:p>
          </p:txBody>
        </p:sp>
      </p:grpSp>
      <p:sp>
        <p:nvSpPr>
          <p:cNvPr name="TextBox 5" id="5"/>
          <p:cNvSpPr txBox="true"/>
          <p:nvPr/>
        </p:nvSpPr>
        <p:spPr>
          <a:xfrm rot="0">
            <a:off x="199990" y="172379"/>
            <a:ext cx="14560500" cy="990981"/>
          </a:xfrm>
          <a:prstGeom prst="rect">
            <a:avLst/>
          </a:prstGeom>
        </p:spPr>
        <p:txBody>
          <a:bodyPr anchor="t" rtlCol="false" tIns="0" lIns="0" bIns="0" rIns="0">
            <a:spAutoFit/>
          </a:bodyPr>
          <a:lstStyle/>
          <a:p>
            <a:pPr algn="l">
              <a:lnSpc>
                <a:spcPts val="4536"/>
              </a:lnSpc>
            </a:pPr>
            <a:r>
              <a:rPr lang="en-US" sz="4200" spc="-16" b="true">
                <a:solidFill>
                  <a:srgbClr val="2B0348"/>
                </a:solidFill>
                <a:latin typeface="Evolventa Bold"/>
                <a:ea typeface="Evolventa Bold"/>
                <a:cs typeface="Evolventa Bold"/>
                <a:sym typeface="Evolventa Bold"/>
              </a:rPr>
              <a:t>Cronograma para el desarrollo del proyecto</a:t>
            </a:r>
          </a:p>
          <a:p>
            <a:pPr algn="l">
              <a:lnSpc>
                <a:spcPts val="2268"/>
              </a:lnSpc>
            </a:pPr>
          </a:p>
        </p:txBody>
      </p:sp>
      <p:sp>
        <p:nvSpPr>
          <p:cNvPr name="Freeform 6" id="6"/>
          <p:cNvSpPr/>
          <p:nvPr/>
        </p:nvSpPr>
        <p:spPr>
          <a:xfrm flipH="false" flipV="false" rot="0">
            <a:off x="11911064" y="113365"/>
            <a:ext cx="4769680" cy="1194735"/>
          </a:xfrm>
          <a:custGeom>
            <a:avLst/>
            <a:gdLst/>
            <a:ahLst/>
            <a:cxnLst/>
            <a:rect r="r" b="b" t="t" l="l"/>
            <a:pathLst>
              <a:path h="1194735" w="4769680">
                <a:moveTo>
                  <a:pt x="0" y="0"/>
                </a:moveTo>
                <a:lnTo>
                  <a:pt x="4769680" y="0"/>
                </a:lnTo>
                <a:lnTo>
                  <a:pt x="4769680" y="1194735"/>
                </a:lnTo>
                <a:lnTo>
                  <a:pt x="0" y="1194735"/>
                </a:lnTo>
                <a:lnTo>
                  <a:pt x="0" y="0"/>
                </a:lnTo>
                <a:close/>
              </a:path>
            </a:pathLst>
          </a:custGeom>
          <a:blipFill>
            <a:blip r:embed="rId3"/>
            <a:stretch>
              <a:fillRect l="0" t="0" r="0" b="0"/>
            </a:stretch>
          </a:blipFill>
        </p:spPr>
      </p:sp>
      <p:sp>
        <p:nvSpPr>
          <p:cNvPr name="TextBox 7" id="7"/>
          <p:cNvSpPr txBox="true"/>
          <p:nvPr/>
        </p:nvSpPr>
        <p:spPr>
          <a:xfrm rot="0">
            <a:off x="5803237" y="4888321"/>
            <a:ext cx="6107827" cy="820673"/>
          </a:xfrm>
          <a:prstGeom prst="rect">
            <a:avLst/>
          </a:prstGeom>
        </p:spPr>
        <p:txBody>
          <a:bodyPr anchor="t" rtlCol="false" tIns="0" lIns="0" bIns="0" rIns="0">
            <a:spAutoFit/>
          </a:bodyPr>
          <a:lstStyle/>
          <a:p>
            <a:pPr algn="ctr">
              <a:lnSpc>
                <a:spcPts val="5507"/>
              </a:lnSpc>
              <a:spcBef>
                <a:spcPct val="0"/>
              </a:spcBef>
            </a:pPr>
            <a:r>
              <a:rPr lang="en-US" b="true" sz="5099" spc="-24" u="sng">
                <a:solidFill>
                  <a:srgbClr val="FFFFFF"/>
                </a:solidFill>
                <a:latin typeface="Arial Bold"/>
                <a:ea typeface="Arial Bold"/>
                <a:cs typeface="Arial Bold"/>
                <a:sym typeface="Arial Bold"/>
                <a:hlinkClick r:id="rId4" tooltip="https://drive.google.com/file/d/1Ys_OdughDqFrDDPWipeL0QjlIS6yMS5U/view?usp=sharing"/>
              </a:rPr>
              <a:t>CARTA GANTT</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DAGYMXQTqNU</dc:identifier>
  <dcterms:modified xsi:type="dcterms:W3CDTF">2011-08-01T06:04:30Z</dcterms:modified>
  <cp:revision>1</cp:revision>
  <dc:title>Presentación N°4 FIN Bermellona.pptx</dc:title>
</cp:coreProperties>
</file>